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74" r:id="rId1"/>
  </p:sldMasterIdLst>
  <p:notesMasterIdLst>
    <p:notesMasterId r:id="rId31"/>
  </p:notesMasterIdLst>
  <p:handoutMasterIdLst>
    <p:handoutMasterId r:id="rId32"/>
  </p:handoutMasterIdLst>
  <p:sldIdLst>
    <p:sldId id="514" r:id="rId2"/>
    <p:sldId id="515" r:id="rId3"/>
    <p:sldId id="544" r:id="rId4"/>
    <p:sldId id="526" r:id="rId5"/>
    <p:sldId id="516" r:id="rId6"/>
    <p:sldId id="555" r:id="rId7"/>
    <p:sldId id="552" r:id="rId8"/>
    <p:sldId id="557" r:id="rId9"/>
    <p:sldId id="547" r:id="rId10"/>
    <p:sldId id="520" r:id="rId11"/>
    <p:sldId id="519" r:id="rId12"/>
    <p:sldId id="523" r:id="rId13"/>
    <p:sldId id="522" r:id="rId14"/>
    <p:sldId id="521" r:id="rId15"/>
    <p:sldId id="530" r:id="rId16"/>
    <p:sldId id="525" r:id="rId17"/>
    <p:sldId id="535" r:id="rId18"/>
    <p:sldId id="536" r:id="rId19"/>
    <p:sldId id="531" r:id="rId20"/>
    <p:sldId id="532" r:id="rId21"/>
    <p:sldId id="538" r:id="rId22"/>
    <p:sldId id="533" r:id="rId23"/>
    <p:sldId id="534" r:id="rId24"/>
    <p:sldId id="551" r:id="rId25"/>
    <p:sldId id="540" r:id="rId26"/>
    <p:sldId id="543" r:id="rId27"/>
    <p:sldId id="541" r:id="rId28"/>
    <p:sldId id="553" r:id="rId29"/>
    <p:sldId id="560" r:id="rId30"/>
  </p:sldIdLst>
  <p:sldSz cx="9144000" cy="6858000" type="screen4x3"/>
  <p:notesSz cx="7010400" cy="9296400"/>
  <p:custDataLst>
    <p:tags r:id="rId3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918">
          <p15:clr>
            <a:srgbClr val="A4A3A4"/>
          </p15:clr>
        </p15:guide>
        <p15:guide id="2" pos="289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hy Villella" initials="" lastIdx="1" clrIdx="0"/>
  <p:cmAuthor id="1" name="Andy" initials="" lastIdx="1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F20"/>
    <a:srgbClr val="515151"/>
    <a:srgbClr val="B00000"/>
    <a:srgbClr val="007A37"/>
    <a:srgbClr val="EF5347"/>
    <a:srgbClr val="FFFF69"/>
    <a:srgbClr val="FFFFCC"/>
    <a:srgbClr val="FFFF99"/>
    <a:srgbClr val="220C0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15" autoAdjust="0"/>
    <p:restoredTop sz="49016" autoAdjust="0"/>
  </p:normalViewPr>
  <p:slideViewPr>
    <p:cSldViewPr snapToGrid="0">
      <p:cViewPr varScale="1">
        <p:scale>
          <a:sx n="92" d="100"/>
          <a:sy n="92" d="100"/>
        </p:scale>
        <p:origin x="-1698" y="-102"/>
      </p:cViewPr>
      <p:guideLst>
        <p:guide orient="horz" pos="3918"/>
        <p:guide pos="2892"/>
      </p:guideLst>
    </p:cSldViewPr>
  </p:slideViewPr>
  <p:outlineViewPr>
    <p:cViewPr>
      <p:scale>
        <a:sx n="33" d="100"/>
        <a:sy n="33" d="100"/>
      </p:scale>
      <p:origin x="0" y="36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1710" y="-90"/>
      </p:cViewPr>
      <p:guideLst>
        <p:guide orient="horz" pos="292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ndrew\AppData\Local\Microsoft\Windows\Temporary%20Internet%20Files\Content.Outlook\X9C37M1R\Book12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ndrew\Desktop\market_shifts_2014\CEX_2012_raw_data_v8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ndrew\AppData\Local\Microsoft\Windows\Temporary%20Internet%20Files\Content.Outlook\X9C37M1R\101random_pull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ndrew\AppData\Local\Microsoft\Windows\Temporary%20Internet%20Files\Content.Outlook\X9C37M1R\Book11%20(4)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ndrew\AppData\Local\Microsoft\Windows\Temporary%20Internet%20Files\Content.Outlook\X9C37M1R\Book8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ndrew\Desktop\market_shifts_2014\CEX_2012_raw_data_v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ndrew\Desktop\market_shifts_2014\CEX_2012_raw_data_v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ndrew\Desktop\market_shifts_2014\CEX_2012_raw_data_v8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ndrew\Desktop\market_shifts_2014\CEX_2012_raw_data_v8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ndrew\Desktop\market_shifts_2014\CEX_2012_raw_data_v8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Sheet2!$M$25</c:f>
              <c:strCache>
                <c:ptCount val="1"/>
                <c:pt idx="0">
                  <c:v>x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solidFill>
                  <a:schemeClr val="accent3">
                    <a:lumMod val="50000"/>
                  </a:schemeClr>
                </a:solidFill>
              </a:ln>
            </c:spPr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c:spPr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accent2">
                    <a:lumMod val="50000"/>
                  </a:schemeClr>
                </a:solidFill>
              </a:ln>
            </c:spPr>
          </c:dPt>
          <c:dLbls>
            <c:delete val="1"/>
          </c:dLbls>
          <c:cat>
            <c:strRef>
              <c:f>Sheet2!$L$26:$L$28</c:f>
              <c:strCache>
                <c:ptCount val="3"/>
                <c:pt idx="0">
                  <c:v>NH: African-American</c:v>
                </c:pt>
                <c:pt idx="1">
                  <c:v>NH: Asian</c:v>
                </c:pt>
                <c:pt idx="2">
                  <c:v>Hispanic</c:v>
                </c:pt>
              </c:strCache>
            </c:strRef>
          </c:cat>
          <c:val>
            <c:numRef>
              <c:f>Sheet2!$M$26:$M$28</c:f>
              <c:numCache>
                <c:formatCode>_(* #,##0_);_(* \(#,##0\);_(* "-"??_);_(@_)</c:formatCode>
                <c:ptCount val="3"/>
                <c:pt idx="0">
                  <c:v>350619.16666666669</c:v>
                </c:pt>
                <c:pt idx="1">
                  <c:v>423218</c:v>
                </c:pt>
                <c:pt idx="2">
                  <c:v>1438918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0"/>
        <c:axId val="104691200"/>
        <c:axId val="89280448"/>
      </c:barChart>
      <c:catAx>
        <c:axId val="10469120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50800"/>
        </c:spPr>
        <c:txPr>
          <a:bodyPr/>
          <a:lstStyle/>
          <a:p>
            <a:pPr>
              <a:defRPr sz="2000"/>
            </a:pPr>
            <a:endParaRPr lang="en-US"/>
          </a:p>
        </c:txPr>
        <c:crossAx val="89280448"/>
        <c:crosses val="autoZero"/>
        <c:auto val="1"/>
        <c:lblAlgn val="ctr"/>
        <c:lblOffset val="100"/>
        <c:noMultiLvlLbl val="0"/>
      </c:catAx>
      <c:valAx>
        <c:axId val="89280448"/>
        <c:scaling>
          <c:orientation val="minMax"/>
        </c:scaling>
        <c:delete val="1"/>
        <c:axPos val="l"/>
        <c:numFmt formatCode="_(* #,##0_);_(* \(#,##0\);_(* &quot;-&quot;??_);_(@_)" sourceLinked="1"/>
        <c:majorTickMark val="out"/>
        <c:minorTickMark val="none"/>
        <c:tickLblPos val="nextTo"/>
        <c:crossAx val="1046912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'Aggregate_Growth (3)'!$G$136</c:f>
              <c:strCache>
                <c:ptCount val="1"/>
                <c:pt idx="0">
                  <c:v>2027 Best Economy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accent1">
                    <a:lumMod val="50000"/>
                  </a:schemeClr>
                </a:solidFill>
              </a:ln>
            </c:spPr>
          </c:dPt>
          <c:dPt>
            <c:idx val="1"/>
            <c:bubble3D val="0"/>
            <c:spPr>
              <a:ln>
                <a:solidFill>
                  <a:schemeClr val="accent2">
                    <a:lumMod val="50000"/>
                  </a:schemeClr>
                </a:solidFill>
              </a:ln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accent3">
                    <a:lumMod val="50000"/>
                  </a:schemeClr>
                </a:solidFill>
              </a:ln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solidFill>
                  <a:schemeClr val="accent5">
                    <a:lumMod val="50000"/>
                  </a:schemeClr>
                </a:solidFill>
              </a:ln>
            </c:spPr>
          </c:dPt>
          <c:dLbls>
            <c:dLbl>
              <c:idx val="1"/>
              <c:spPr/>
              <c:txPr>
                <a:bodyPr/>
                <a:lstStyle/>
                <a:p>
                  <a:pPr>
                    <a:defRPr sz="1400" b="1"/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'Aggregate_Growth (3)'!$D$137:$D$141</c:f>
              <c:strCache>
                <c:ptCount val="5"/>
                <c:pt idx="0">
                  <c:v>NH: White</c:v>
                </c:pt>
                <c:pt idx="1">
                  <c:v>Hispanic</c:v>
                </c:pt>
                <c:pt idx="2">
                  <c:v>NH: Af-Am</c:v>
                </c:pt>
                <c:pt idx="3">
                  <c:v>NH: Asian</c:v>
                </c:pt>
                <c:pt idx="4">
                  <c:v>NH: Other</c:v>
                </c:pt>
              </c:strCache>
            </c:strRef>
          </c:cat>
          <c:val>
            <c:numRef>
              <c:f>'Aggregate_Growth (3)'!$G$137:$G$141</c:f>
              <c:numCache>
                <c:formatCode>0%</c:formatCode>
                <c:ptCount val="5"/>
                <c:pt idx="0">
                  <c:v>0.50826446280991733</c:v>
                </c:pt>
                <c:pt idx="1">
                  <c:v>0.256198347107438</c:v>
                </c:pt>
                <c:pt idx="2">
                  <c:v>9.5041322314049589E-2</c:v>
                </c:pt>
                <c:pt idx="3">
                  <c:v>0.11570247933884298</c:v>
                </c:pt>
                <c:pt idx="4">
                  <c:v>2.4793388429752067E-2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solidFill>
                  <a:srgbClr val="007A37"/>
                </a:solidFill>
              </a:ln>
            </c:spPr>
          </c:dPt>
          <c:dPt>
            <c:idx val="1"/>
            <c:invertIfNegative val="0"/>
            <c:bubble3D val="0"/>
            <c:spPr>
              <a:noFill/>
            </c:spPr>
          </c:dPt>
          <c:dPt>
            <c:idx val="2"/>
            <c:invertIfNegative val="0"/>
            <c:bubble3D val="0"/>
            <c:spPr>
              <a:noFill/>
            </c:spPr>
          </c:dPt>
          <c:dPt>
            <c:idx val="3"/>
            <c:invertIfNegative val="0"/>
            <c:bubble3D val="0"/>
            <c:spPr>
              <a:noFill/>
            </c:spPr>
          </c:dPt>
          <c:dPt>
            <c:idx val="4"/>
            <c:invertIfNegative val="0"/>
            <c:bubble3D val="0"/>
            <c:spPr>
              <a:noFill/>
            </c:spPr>
          </c:dPt>
          <c:dLbls>
            <c:delete val="1"/>
          </c:dLbls>
          <c:cat>
            <c:strRef>
              <c:f>Sheet12!$D$18:$D$22</c:f>
              <c:strCache>
                <c:ptCount val="5"/>
                <c:pt idx="0">
                  <c:v>NH: African-American</c:v>
                </c:pt>
                <c:pt idx="1">
                  <c:v>NH: Asian</c:v>
                </c:pt>
                <c:pt idx="2">
                  <c:v>NH: Other</c:v>
                </c:pt>
                <c:pt idx="3">
                  <c:v>NH: White</c:v>
                </c:pt>
                <c:pt idx="4">
                  <c:v>Hispanic</c:v>
                </c:pt>
              </c:strCache>
            </c:strRef>
          </c:cat>
          <c:val>
            <c:numRef>
              <c:f>Sheet12!$E$18:$E$22</c:f>
              <c:numCache>
                <c:formatCode>_(* #,##0_);_(* \(#,##0\);_(* "-"??_);_(@_)</c:formatCode>
                <c:ptCount val="5"/>
                <c:pt idx="0">
                  <c:v>2103715</c:v>
                </c:pt>
                <c:pt idx="1">
                  <c:v>2103715</c:v>
                </c:pt>
                <c:pt idx="2">
                  <c:v>2103715</c:v>
                </c:pt>
                <c:pt idx="3">
                  <c:v>5883375</c:v>
                </c:pt>
                <c:pt idx="4">
                  <c:v>5883375</c:v>
                </c:pt>
              </c:numCache>
            </c:numRef>
          </c:val>
        </c:ser>
        <c:ser>
          <c:idx val="1"/>
          <c:order val="1"/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solidFill>
                  <a:srgbClr val="007A37"/>
                </a:solidFill>
              </a:ln>
            </c:spPr>
          </c:dPt>
          <c:dPt>
            <c:idx val="2"/>
            <c:invertIfNegative val="0"/>
            <c:bubble3D val="0"/>
            <c:spPr>
              <a:noFill/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B00000"/>
                </a:solidFill>
              </a:ln>
            </c:spPr>
          </c:dPt>
          <c:dPt>
            <c:idx val="4"/>
            <c:invertIfNegative val="0"/>
            <c:bubble3D val="0"/>
            <c:spPr>
              <a:solidFill>
                <a:srgbClr val="00B050"/>
              </a:solidFill>
              <a:ln>
                <a:solidFill>
                  <a:srgbClr val="007A37"/>
                </a:solidFill>
              </a:ln>
            </c:spPr>
          </c:dPt>
          <c:dLbls>
            <c:delete val="1"/>
          </c:dLbls>
          <c:cat>
            <c:strRef>
              <c:f>Sheet12!$D$18:$D$22</c:f>
              <c:strCache>
                <c:ptCount val="5"/>
                <c:pt idx="0">
                  <c:v>NH: African-American</c:v>
                </c:pt>
                <c:pt idx="1">
                  <c:v>NH: Asian</c:v>
                </c:pt>
                <c:pt idx="2">
                  <c:v>NH: Other</c:v>
                </c:pt>
                <c:pt idx="3">
                  <c:v>NH: White</c:v>
                </c:pt>
                <c:pt idx="4">
                  <c:v>Hispanic</c:v>
                </c:pt>
              </c:strCache>
            </c:strRef>
          </c:cat>
          <c:val>
            <c:numRef>
              <c:f>Sheet12!$F$18:$F$22</c:f>
              <c:numCache>
                <c:formatCode>_(* #,##0_);_(* \(#,##0\);_(* "-"??_);_(@_)</c:formatCode>
                <c:ptCount val="5"/>
                <c:pt idx="1">
                  <c:v>2539308</c:v>
                </c:pt>
                <c:pt idx="2">
                  <c:v>2539308</c:v>
                </c:pt>
                <c:pt idx="3">
                  <c:v>850000</c:v>
                </c:pt>
                <c:pt idx="4">
                  <c:v>8633508</c:v>
                </c:pt>
              </c:numCache>
            </c:numRef>
          </c:val>
        </c:ser>
        <c:ser>
          <c:idx val="2"/>
          <c:order val="2"/>
          <c:spPr>
            <a:ln>
              <a:solidFill>
                <a:srgbClr val="007A37"/>
              </a:solidFill>
            </a:ln>
          </c:spPr>
          <c:invertIfNegative val="0"/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solidFill>
                  <a:srgbClr val="007A37"/>
                </a:solidFill>
              </a:ln>
            </c:spPr>
          </c:dPt>
          <c:dLbls>
            <c:delete val="1"/>
          </c:dLbls>
          <c:cat>
            <c:strRef>
              <c:f>Sheet12!$D$18:$D$22</c:f>
              <c:strCache>
                <c:ptCount val="5"/>
                <c:pt idx="0">
                  <c:v>NH: African-American</c:v>
                </c:pt>
                <c:pt idx="1">
                  <c:v>NH: Asian</c:v>
                </c:pt>
                <c:pt idx="2">
                  <c:v>NH: Other</c:v>
                </c:pt>
                <c:pt idx="3">
                  <c:v>NH: White</c:v>
                </c:pt>
                <c:pt idx="4">
                  <c:v>Hispanic</c:v>
                </c:pt>
              </c:strCache>
            </c:strRef>
          </c:cat>
          <c:val>
            <c:numRef>
              <c:f>Sheet12!$G$18:$G$22</c:f>
              <c:numCache>
                <c:formatCode>General</c:formatCode>
                <c:ptCount val="5"/>
                <c:pt idx="2" formatCode="_(* #,##0_);_(* \(#,##0\);_(* &quot;-&quot;??_);_(@_)">
                  <c:v>2090352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100"/>
        <c:axId val="105927168"/>
        <c:axId val="89282752"/>
      </c:barChart>
      <c:catAx>
        <c:axId val="1059271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63500"/>
        </c:spPr>
        <c:crossAx val="89282752"/>
        <c:crosses val="autoZero"/>
        <c:auto val="1"/>
        <c:lblAlgn val="ctr"/>
        <c:lblOffset val="100"/>
        <c:noMultiLvlLbl val="0"/>
      </c:catAx>
      <c:valAx>
        <c:axId val="89282752"/>
        <c:scaling>
          <c:orientation val="minMax"/>
        </c:scaling>
        <c:delete val="0"/>
        <c:axPos val="l"/>
        <c:numFmt formatCode="#,##0.0" sourceLinked="0"/>
        <c:majorTickMark val="out"/>
        <c:minorTickMark val="none"/>
        <c:tickLblPos val="nextTo"/>
        <c:crossAx val="105927168"/>
        <c:crosses val="autoZero"/>
        <c:crossBetween val="between"/>
        <c:dispUnits>
          <c:builtInUnit val="millions"/>
          <c:dispUnitsLbl>
            <c:layout/>
          </c:dispUnitsLbl>
        </c:dispUnits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Sheet8!$M$23</c:f>
              <c:strCache>
                <c:ptCount val="1"/>
                <c:pt idx="0">
                  <c:v>Hispanic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Sheet8!$L$24:$L$33</c:f>
              <c:strCache>
                <c:ptCount val="10"/>
                <c:pt idx="0">
                  <c:v>0-9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70-79</c:v>
                </c:pt>
                <c:pt idx="8">
                  <c:v>80-89</c:v>
                </c:pt>
                <c:pt idx="9">
                  <c:v>90-99</c:v>
                </c:pt>
              </c:strCache>
            </c:strRef>
          </c:cat>
          <c:val>
            <c:numRef>
              <c:f>Sheet8!$M$24:$M$33</c:f>
              <c:numCache>
                <c:formatCode>0%</c:formatCode>
                <c:ptCount val="10"/>
                <c:pt idx="0">
                  <c:v>0.19175062730792661</c:v>
                </c:pt>
                <c:pt idx="1">
                  <c:v>0.17503501668721641</c:v>
                </c:pt>
                <c:pt idx="2">
                  <c:v>0.16759171073562076</c:v>
                </c:pt>
                <c:pt idx="3">
                  <c:v>0.15749212018271888</c:v>
                </c:pt>
                <c:pt idx="4">
                  <c:v>0.13075994797531551</c:v>
                </c:pt>
                <c:pt idx="5">
                  <c:v>8.8565383015549337E-2</c:v>
                </c:pt>
                <c:pt idx="6">
                  <c:v>5.0341642942800469E-2</c:v>
                </c:pt>
                <c:pt idx="7">
                  <c:v>2.4910031172417742E-2</c:v>
                </c:pt>
                <c:pt idx="8">
                  <c:v>1.1532846202357101E-2</c:v>
                </c:pt>
                <c:pt idx="9">
                  <c:v>2.0206737780771563E-3</c:v>
                </c:pt>
              </c:numCache>
            </c:numRef>
          </c:val>
        </c:ser>
        <c:ser>
          <c:idx val="1"/>
          <c:order val="1"/>
          <c:tx>
            <c:strRef>
              <c:f>Sheet8!$N$23</c:f>
              <c:strCache>
                <c:ptCount val="1"/>
                <c:pt idx="0">
                  <c:v>Non-Hispanic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</c:spPr>
          <c:invertIfNegative val="0"/>
          <c:dLbls>
            <c:delete val="1"/>
          </c:dLbls>
          <c:cat>
            <c:strRef>
              <c:f>Sheet8!$L$24:$L$33</c:f>
              <c:strCache>
                <c:ptCount val="10"/>
                <c:pt idx="0">
                  <c:v>0-9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70-79</c:v>
                </c:pt>
                <c:pt idx="8">
                  <c:v>80-89</c:v>
                </c:pt>
                <c:pt idx="9">
                  <c:v>90-99</c:v>
                </c:pt>
              </c:strCache>
            </c:strRef>
          </c:cat>
          <c:val>
            <c:numRef>
              <c:f>Sheet8!$N$24:$N$33</c:f>
              <c:numCache>
                <c:formatCode>0%</c:formatCode>
                <c:ptCount val="10"/>
                <c:pt idx="0">
                  <c:v>-0.11567445228913151</c:v>
                </c:pt>
                <c:pt idx="1">
                  <c:v>-0.12617289545813518</c:v>
                </c:pt>
                <c:pt idx="2">
                  <c:v>-0.13356778425965962</c:v>
                </c:pt>
                <c:pt idx="3">
                  <c:v>-0.12318428754871076</c:v>
                </c:pt>
                <c:pt idx="4">
                  <c:v>-0.13805069612379622</c:v>
                </c:pt>
                <c:pt idx="5">
                  <c:v>-0.14732304374021551</c:v>
                </c:pt>
                <c:pt idx="6">
                  <c:v>-0.11176627271526883</c:v>
                </c:pt>
                <c:pt idx="7">
                  <c:v>-6.2415926723748003E-2</c:v>
                </c:pt>
                <c:pt idx="8">
                  <c:v>-3.4036048542624896E-2</c:v>
                </c:pt>
                <c:pt idx="9">
                  <c:v>-7.8085925987094471E-3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100"/>
        <c:axId val="141889024"/>
        <c:axId val="89307904"/>
      </c:barChart>
      <c:catAx>
        <c:axId val="141889024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low"/>
        <c:crossAx val="89307904"/>
        <c:crosses val="autoZero"/>
        <c:auto val="1"/>
        <c:lblAlgn val="ctr"/>
        <c:lblOffset val="100"/>
        <c:noMultiLvlLbl val="0"/>
      </c:catAx>
      <c:valAx>
        <c:axId val="89307904"/>
        <c:scaling>
          <c:orientation val="minMax"/>
          <c:max val="0.25"/>
          <c:min val="-0.25"/>
        </c:scaling>
        <c:delete val="1"/>
        <c:axPos val="b"/>
        <c:numFmt formatCode="0%" sourceLinked="1"/>
        <c:majorTickMark val="out"/>
        <c:minorTickMark val="none"/>
        <c:tickLblPos val="nextTo"/>
        <c:crossAx val="14188902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7921797515391672"/>
          <c:y val="0.9129201290304878"/>
          <c:w val="0.44156387500515326"/>
          <c:h val="5.4251581613692361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Sheet3!$A$2</c:f>
              <c:strCache>
                <c:ptCount val="1"/>
                <c:pt idx="0">
                  <c:v>NH-African-American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c:spPr>
          <c:cat>
            <c:numRef>
              <c:f>Sheet3!$B$1:$O$1</c:f>
              <c:numCache>
                <c:formatCode>General</c:formatCode>
                <c:ptCount val="1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  <c:pt idx="11">
                  <c:v>2023</c:v>
                </c:pt>
                <c:pt idx="12">
                  <c:v>2024</c:v>
                </c:pt>
                <c:pt idx="13">
                  <c:v>2025</c:v>
                </c:pt>
              </c:numCache>
            </c:numRef>
          </c:cat>
          <c:val>
            <c:numRef>
              <c:f>Sheet3!$B$2:$O$2</c:f>
              <c:numCache>
                <c:formatCode>#,##0_);\(#,##0\)</c:formatCode>
                <c:ptCount val="14"/>
                <c:pt idx="0">
                  <c:v>38535707</c:v>
                </c:pt>
                <c:pt idx="1">
                  <c:v>38840274.928613551</c:v>
                </c:pt>
                <c:pt idx="2">
                  <c:v>39163198.10752257</c:v>
                </c:pt>
                <c:pt idx="3">
                  <c:v>39491477.917696014</c:v>
                </c:pt>
                <c:pt idx="4">
                  <c:v>39822828.538823277</c:v>
                </c:pt>
                <c:pt idx="5">
                  <c:v>40152939.334541045</c:v>
                </c:pt>
                <c:pt idx="6">
                  <c:v>40482587.584304377</c:v>
                </c:pt>
                <c:pt idx="7">
                  <c:v>40810165.835467428</c:v>
                </c:pt>
                <c:pt idx="8">
                  <c:v>41133052.455696829</c:v>
                </c:pt>
                <c:pt idx="9">
                  <c:v>41449906.189960778</c:v>
                </c:pt>
                <c:pt idx="10">
                  <c:v>41758193.699755572</c:v>
                </c:pt>
                <c:pt idx="11">
                  <c:v>42060838.429723151</c:v>
                </c:pt>
                <c:pt idx="12">
                  <c:v>42353754.131975077</c:v>
                </c:pt>
                <c:pt idx="13">
                  <c:v>42639547.379101641</c:v>
                </c:pt>
              </c:numCache>
            </c:numRef>
          </c:val>
        </c:ser>
        <c:ser>
          <c:idx val="1"/>
          <c:order val="1"/>
          <c:tx>
            <c:strRef>
              <c:f>Sheet3!$A$3</c:f>
              <c:strCache>
                <c:ptCount val="1"/>
                <c:pt idx="0">
                  <c:v>NH-Asian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c:spPr>
          <c:cat>
            <c:numRef>
              <c:f>Sheet3!$B$1:$O$1</c:f>
              <c:numCache>
                <c:formatCode>General</c:formatCode>
                <c:ptCount val="1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  <c:pt idx="11">
                  <c:v>2023</c:v>
                </c:pt>
                <c:pt idx="12">
                  <c:v>2024</c:v>
                </c:pt>
                <c:pt idx="13">
                  <c:v>2025</c:v>
                </c:pt>
              </c:numCache>
            </c:numRef>
          </c:cat>
          <c:val>
            <c:numRef>
              <c:f>Sheet3!$B$3:$O$3</c:f>
              <c:numCache>
                <c:formatCode>#,##0_);\(#,##0\)</c:formatCode>
                <c:ptCount val="14"/>
                <c:pt idx="0">
                  <c:v>15874348</c:v>
                </c:pt>
                <c:pt idx="1">
                  <c:v>16292571.923874434</c:v>
                </c:pt>
                <c:pt idx="2">
                  <c:v>16709801.497977365</c:v>
                </c:pt>
                <c:pt idx="3">
                  <c:v>17125764.60015526</c:v>
                </c:pt>
                <c:pt idx="4">
                  <c:v>17540107.982737135</c:v>
                </c:pt>
                <c:pt idx="5">
                  <c:v>17952827.374792513</c:v>
                </c:pt>
                <c:pt idx="6">
                  <c:v>18364443.196060035</c:v>
                </c:pt>
                <c:pt idx="7">
                  <c:v>18774876.100320745</c:v>
                </c:pt>
                <c:pt idx="8">
                  <c:v>19183954.713869486</c:v>
                </c:pt>
                <c:pt idx="9">
                  <c:v>19591921.422472205</c:v>
                </c:pt>
                <c:pt idx="10">
                  <c:v>19997869.536764558</c:v>
                </c:pt>
                <c:pt idx="11">
                  <c:v>20402857.92288683</c:v>
                </c:pt>
                <c:pt idx="12">
                  <c:v>20805418.107375778</c:v>
                </c:pt>
                <c:pt idx="13">
                  <c:v>21205927.501608696</c:v>
                </c:pt>
              </c:numCache>
            </c:numRef>
          </c:val>
        </c:ser>
        <c:ser>
          <c:idx val="2"/>
          <c:order val="2"/>
          <c:tx>
            <c:strRef>
              <c:f>Sheet3!$A$4</c:f>
              <c:strCache>
                <c:ptCount val="1"/>
                <c:pt idx="0">
                  <c:v>Hispanic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c:spPr>
          <c:cat>
            <c:numRef>
              <c:f>Sheet3!$B$1:$O$1</c:f>
              <c:numCache>
                <c:formatCode>General</c:formatCode>
                <c:ptCount val="1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  <c:pt idx="11">
                  <c:v>2023</c:v>
                </c:pt>
                <c:pt idx="12">
                  <c:v>2024</c:v>
                </c:pt>
                <c:pt idx="13">
                  <c:v>2025</c:v>
                </c:pt>
              </c:numCache>
            </c:numRef>
          </c:cat>
          <c:val>
            <c:numRef>
              <c:f>Sheet3!$B$4:$O$4</c:f>
              <c:numCache>
                <c:formatCode>#,##0_);\(#,##0\)</c:formatCode>
                <c:ptCount val="14"/>
                <c:pt idx="0">
                  <c:v>52932483</c:v>
                </c:pt>
                <c:pt idx="1">
                  <c:v>53997149.666824065</c:v>
                </c:pt>
                <c:pt idx="2">
                  <c:v>55072748.0767406</c:v>
                </c:pt>
                <c:pt idx="3">
                  <c:v>56159263.673003808</c:v>
                </c:pt>
                <c:pt idx="4">
                  <c:v>57257917.114507079</c:v>
                </c:pt>
                <c:pt idx="5">
                  <c:v>58366962.289290056</c:v>
                </c:pt>
                <c:pt idx="6">
                  <c:v>59490597.333244465</c:v>
                </c:pt>
                <c:pt idx="7">
                  <c:v>60628761.747964531</c:v>
                </c:pt>
                <c:pt idx="8">
                  <c:v>61780117.273007452</c:v>
                </c:pt>
                <c:pt idx="9">
                  <c:v>62944920.939680509</c:v>
                </c:pt>
                <c:pt idx="10">
                  <c:v>64121033.156133115</c:v>
                </c:pt>
                <c:pt idx="11">
                  <c:v>65311823.284673937</c:v>
                </c:pt>
                <c:pt idx="12">
                  <c:v>66517262.977908805</c:v>
                </c:pt>
                <c:pt idx="13">
                  <c:v>67735736.92363824</c:v>
                </c:pt>
              </c:numCache>
            </c:numRef>
          </c:val>
        </c:ser>
        <c:ser>
          <c:idx val="3"/>
          <c:order val="3"/>
          <c:tx>
            <c:strRef>
              <c:f>Sheet3!$A$5</c:f>
              <c:strCache>
                <c:ptCount val="1"/>
                <c:pt idx="0">
                  <c:v>NH-Other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c:spPr>
          <c:cat>
            <c:numRef>
              <c:f>Sheet3!$B$1:$O$1</c:f>
              <c:numCache>
                <c:formatCode>General</c:formatCode>
                <c:ptCount val="1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  <c:pt idx="11">
                  <c:v>2023</c:v>
                </c:pt>
                <c:pt idx="12">
                  <c:v>2024</c:v>
                </c:pt>
                <c:pt idx="13">
                  <c:v>2025</c:v>
                </c:pt>
              </c:numCache>
            </c:numRef>
          </c:cat>
          <c:val>
            <c:numRef>
              <c:f>Sheet3!$B$5:$O$5</c:f>
              <c:numCache>
                <c:formatCode>#,##0_);\(#,##0\)</c:formatCode>
                <c:ptCount val="14"/>
                <c:pt idx="0">
                  <c:v>9295768</c:v>
                </c:pt>
                <c:pt idx="1">
                  <c:v>9401770.761243673</c:v>
                </c:pt>
                <c:pt idx="2">
                  <c:v>9513387.8868664913</c:v>
                </c:pt>
                <c:pt idx="3">
                  <c:v>9628540.4116304349</c:v>
                </c:pt>
                <c:pt idx="4">
                  <c:v>9746803.4924920816</c:v>
                </c:pt>
                <c:pt idx="5">
                  <c:v>9868292.8452735301</c:v>
                </c:pt>
                <c:pt idx="6">
                  <c:v>9992719.8789765369</c:v>
                </c:pt>
                <c:pt idx="7">
                  <c:v>10120117.795510145</c:v>
                </c:pt>
                <c:pt idx="8">
                  <c:v>10250833.869600963</c:v>
                </c:pt>
                <c:pt idx="9">
                  <c:v>10383511.35650317</c:v>
                </c:pt>
                <c:pt idx="10">
                  <c:v>10518187.54484689</c:v>
                </c:pt>
                <c:pt idx="11">
                  <c:v>10655097.11800703</c:v>
                </c:pt>
                <c:pt idx="12">
                  <c:v>10793986.562586404</c:v>
                </c:pt>
                <c:pt idx="13">
                  <c:v>10935317.053656789</c:v>
                </c:pt>
              </c:numCache>
            </c:numRef>
          </c:val>
        </c:ser>
        <c:ser>
          <c:idx val="4"/>
          <c:order val="4"/>
          <c:tx>
            <c:strRef>
              <c:f>Sheet3!$A$6</c:f>
              <c:strCache>
                <c:ptCount val="1"/>
                <c:pt idx="0">
                  <c:v>NH-White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c:spPr>
          <c:cat>
            <c:numRef>
              <c:f>Sheet3!$B$1:$O$1</c:f>
              <c:numCache>
                <c:formatCode>General</c:formatCode>
                <c:ptCount val="1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  <c:pt idx="10">
                  <c:v>2022</c:v>
                </c:pt>
                <c:pt idx="11">
                  <c:v>2023</c:v>
                </c:pt>
                <c:pt idx="12">
                  <c:v>2024</c:v>
                </c:pt>
                <c:pt idx="13">
                  <c:v>2025</c:v>
                </c:pt>
              </c:numCache>
            </c:numRef>
          </c:cat>
          <c:val>
            <c:numRef>
              <c:f>Sheet3!$B$6:$O$6</c:f>
              <c:numCache>
                <c:formatCode>#,##0_);\(#,##0\)</c:formatCode>
                <c:ptCount val="14"/>
                <c:pt idx="0">
                  <c:v>197275734</c:v>
                </c:pt>
                <c:pt idx="1">
                  <c:v>197083273.90655896</c:v>
                </c:pt>
                <c:pt idx="2">
                  <c:v>197026130.97006777</c:v>
                </c:pt>
                <c:pt idx="3">
                  <c:v>197022689.97155151</c:v>
                </c:pt>
                <c:pt idx="4">
                  <c:v>197047499.23400652</c:v>
                </c:pt>
                <c:pt idx="5">
                  <c:v>197081557.29881263</c:v>
                </c:pt>
                <c:pt idx="6">
                  <c:v>197112752.9371736</c:v>
                </c:pt>
                <c:pt idx="7">
                  <c:v>197134140.32781172</c:v>
                </c:pt>
                <c:pt idx="8">
                  <c:v>197131444.11023736</c:v>
                </c:pt>
                <c:pt idx="9">
                  <c:v>197096992.50589928</c:v>
                </c:pt>
                <c:pt idx="10">
                  <c:v>197023545.29730389</c:v>
                </c:pt>
                <c:pt idx="11">
                  <c:v>196910968.12774506</c:v>
                </c:pt>
                <c:pt idx="12">
                  <c:v>196755474.62292665</c:v>
                </c:pt>
                <c:pt idx="13">
                  <c:v>196550696.30359021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829312"/>
        <c:axId val="113362048"/>
      </c:areaChart>
      <c:catAx>
        <c:axId val="1468293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13362048"/>
        <c:crosses val="autoZero"/>
        <c:auto val="1"/>
        <c:lblAlgn val="ctr"/>
        <c:lblOffset val="100"/>
        <c:noMultiLvlLbl val="0"/>
      </c:catAx>
      <c:valAx>
        <c:axId val="113362048"/>
        <c:scaling>
          <c:orientation val="minMax"/>
        </c:scaling>
        <c:delete val="0"/>
        <c:axPos val="l"/>
        <c:numFmt formatCode="#,##0_);\(#,##0\)" sourceLinked="1"/>
        <c:majorTickMark val="out"/>
        <c:minorTickMark val="none"/>
        <c:tickLblPos val="nextTo"/>
        <c:crossAx val="146829312"/>
        <c:crosses val="autoZero"/>
        <c:crossBetween val="midCat"/>
        <c:dispUnits>
          <c:builtInUnit val="millions"/>
          <c:dispUnitsLbl>
            <c:layout/>
          </c:dispUnitsLbl>
        </c:dispUnits>
      </c:valAx>
    </c:plotArea>
    <c:plotVisOnly val="1"/>
    <c:dispBlanksAs val="zero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Sheet3!$U$23</c:f>
              <c:strCache>
                <c:ptCount val="1"/>
                <c:pt idx="0">
                  <c:v>NH: White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dLbls>
            <c:delete val="1"/>
          </c:dLbls>
          <c:cat>
            <c:numRef>
              <c:f>Sheet3!$V$22:$W$22</c:f>
              <c:numCache>
                <c:formatCode>General</c:formatCode>
                <c:ptCount val="2"/>
                <c:pt idx="0">
                  <c:v>2002</c:v>
                </c:pt>
                <c:pt idx="1">
                  <c:v>2012</c:v>
                </c:pt>
              </c:numCache>
            </c:numRef>
          </c:cat>
          <c:val>
            <c:numRef>
              <c:f>Sheet3!$V$23:$W$23</c:f>
              <c:numCache>
                <c:formatCode>"$"#,##0</c:formatCode>
                <c:ptCount val="2"/>
                <c:pt idx="0">
                  <c:v>4511256971492.7227</c:v>
                </c:pt>
                <c:pt idx="1">
                  <c:v>4642522164074.0039</c:v>
                </c:pt>
              </c:numCache>
            </c:numRef>
          </c:val>
        </c:ser>
        <c:ser>
          <c:idx val="1"/>
          <c:order val="1"/>
          <c:tx>
            <c:strRef>
              <c:f>Sheet3!$U$24</c:f>
              <c:strCache>
                <c:ptCount val="1"/>
                <c:pt idx="0">
                  <c:v>Hispanic</c:v>
                </c:pt>
              </c:strCache>
            </c:strRef>
          </c:tx>
          <c:spPr>
            <a:ln>
              <a:solidFill>
                <a:schemeClr val="accent2">
                  <a:lumMod val="50000"/>
                </a:schemeClr>
              </a:solidFill>
            </a:ln>
          </c:spPr>
          <c:invertIfNegative val="0"/>
          <c:dLbls>
            <c:delete val="1"/>
          </c:dLbls>
          <c:cat>
            <c:numRef>
              <c:f>Sheet3!$V$22:$W$22</c:f>
              <c:numCache>
                <c:formatCode>General</c:formatCode>
                <c:ptCount val="2"/>
                <c:pt idx="0">
                  <c:v>2002</c:v>
                </c:pt>
                <c:pt idx="1">
                  <c:v>2012</c:v>
                </c:pt>
              </c:numCache>
            </c:numRef>
          </c:cat>
          <c:val>
            <c:numRef>
              <c:f>Sheet3!$V$24:$W$24</c:f>
              <c:numCache>
                <c:formatCode>"$"#,##0</c:formatCode>
                <c:ptCount val="2"/>
                <c:pt idx="0">
                  <c:v>528546874476.5542</c:v>
                </c:pt>
                <c:pt idx="1">
                  <c:v>752259409664.04126</c:v>
                </c:pt>
              </c:numCache>
            </c:numRef>
          </c:val>
        </c:ser>
        <c:ser>
          <c:idx val="2"/>
          <c:order val="2"/>
          <c:tx>
            <c:strRef>
              <c:f>Sheet3!$U$25</c:f>
              <c:strCache>
                <c:ptCount val="1"/>
                <c:pt idx="0">
                  <c:v>NH: Af-Am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c:spPr>
          <c:invertIfNegative val="0"/>
          <c:dLbls>
            <c:delete val="1"/>
          </c:dLbls>
          <c:cat>
            <c:numRef>
              <c:f>Sheet3!$V$22:$W$22</c:f>
              <c:numCache>
                <c:formatCode>General</c:formatCode>
                <c:ptCount val="2"/>
                <c:pt idx="0">
                  <c:v>2002</c:v>
                </c:pt>
                <c:pt idx="1">
                  <c:v>2012</c:v>
                </c:pt>
              </c:numCache>
            </c:numRef>
          </c:cat>
          <c:val>
            <c:numRef>
              <c:f>Sheet3!$V$25:$W$25</c:f>
              <c:numCache>
                <c:formatCode>"$"#,##0</c:formatCode>
                <c:ptCount val="2"/>
                <c:pt idx="0">
                  <c:v>504326377825.90106</c:v>
                </c:pt>
                <c:pt idx="1">
                  <c:v>592992691237.91785</c:v>
                </c:pt>
              </c:numCache>
            </c:numRef>
          </c:val>
        </c:ser>
        <c:ser>
          <c:idx val="3"/>
          <c:order val="3"/>
          <c:tx>
            <c:strRef>
              <c:f>Sheet3!$U$26</c:f>
              <c:strCache>
                <c:ptCount val="1"/>
                <c:pt idx="0">
                  <c:v>NH: Asian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c:spPr>
          <c:invertIfNegative val="0"/>
          <c:dLbls>
            <c:delete val="1"/>
          </c:dLbls>
          <c:cat>
            <c:numRef>
              <c:f>Sheet3!$V$22:$W$22</c:f>
              <c:numCache>
                <c:formatCode>General</c:formatCode>
                <c:ptCount val="2"/>
                <c:pt idx="0">
                  <c:v>2002</c:v>
                </c:pt>
                <c:pt idx="1">
                  <c:v>2012</c:v>
                </c:pt>
              </c:numCache>
            </c:numRef>
          </c:cat>
          <c:val>
            <c:numRef>
              <c:f>Sheet3!$V$26:$W$26</c:f>
              <c:numCache>
                <c:formatCode>"$"#,##0</c:formatCode>
                <c:ptCount val="2"/>
                <c:pt idx="0">
                  <c:v>226554522272.38065</c:v>
                </c:pt>
                <c:pt idx="1">
                  <c:v>341297278637.84723</c:v>
                </c:pt>
              </c:numCache>
            </c:numRef>
          </c:val>
        </c:ser>
        <c:ser>
          <c:idx val="4"/>
          <c:order val="4"/>
          <c:tx>
            <c:strRef>
              <c:f>Sheet3!$U$27</c:f>
              <c:strCache>
                <c:ptCount val="1"/>
                <c:pt idx="0">
                  <c:v>NH: Other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c:spPr>
          <c:invertIfNegative val="0"/>
          <c:dLbls>
            <c:delete val="1"/>
          </c:dLbls>
          <c:cat>
            <c:numRef>
              <c:f>Sheet3!$V$22:$W$22</c:f>
              <c:numCache>
                <c:formatCode>General</c:formatCode>
                <c:ptCount val="2"/>
                <c:pt idx="0">
                  <c:v>2002</c:v>
                </c:pt>
                <c:pt idx="1">
                  <c:v>2012</c:v>
                </c:pt>
              </c:numCache>
            </c:numRef>
          </c:cat>
          <c:val>
            <c:numRef>
              <c:f>Sheet3!$V$27:$W$27</c:f>
              <c:numCache>
                <c:formatCode>"$"#,##0</c:formatCode>
                <c:ptCount val="2"/>
                <c:pt idx="0">
                  <c:v>38197405101.064507</c:v>
                </c:pt>
                <c:pt idx="1">
                  <c:v>64419152716.242599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148551168"/>
        <c:axId val="86249984"/>
      </c:barChart>
      <c:catAx>
        <c:axId val="1485511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86249984"/>
        <c:crosses val="autoZero"/>
        <c:auto val="1"/>
        <c:lblAlgn val="ctr"/>
        <c:lblOffset val="100"/>
        <c:noMultiLvlLbl val="0"/>
      </c:catAx>
      <c:valAx>
        <c:axId val="86249984"/>
        <c:scaling>
          <c:orientation val="minMax"/>
        </c:scaling>
        <c:delete val="0"/>
        <c:axPos val="l"/>
        <c:numFmt formatCode="&quot;$&quot;#,##0" sourceLinked="1"/>
        <c:majorTickMark val="out"/>
        <c:minorTickMark val="none"/>
        <c:tickLblPos val="nextTo"/>
        <c:crossAx val="148551168"/>
        <c:crosses val="autoZero"/>
        <c:crossBetween val="between"/>
        <c:dispUnits>
          <c:builtInUnit val="billions"/>
          <c:dispUnitsLbl/>
        </c:dispUnits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Sheet3!$AF$23</c:f>
              <c:strCache>
                <c:ptCount val="1"/>
                <c:pt idx="0">
                  <c:v>NH: White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1600" b="1"/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Sheet3!$AG$22</c:f>
              <c:strCache>
                <c:ptCount val="1"/>
                <c:pt idx="0">
                  <c:v>Share of Real Total Expend. Growth 2002 - 2012</c:v>
                </c:pt>
              </c:strCache>
            </c:strRef>
          </c:cat>
          <c:val>
            <c:numRef>
              <c:f>Sheet3!$AG$23</c:f>
              <c:numCache>
                <c:formatCode>0%</c:formatCode>
                <c:ptCount val="1"/>
                <c:pt idx="0">
                  <c:v>0.22453519310949274</c:v>
                </c:pt>
              </c:numCache>
            </c:numRef>
          </c:val>
        </c:ser>
        <c:ser>
          <c:idx val="1"/>
          <c:order val="1"/>
          <c:tx>
            <c:strRef>
              <c:f>Sheet3!$AF$24</c:f>
              <c:strCache>
                <c:ptCount val="1"/>
                <c:pt idx="0">
                  <c:v>Hispanic</c:v>
                </c:pt>
              </c:strCache>
            </c:strRef>
          </c:tx>
          <c:spPr>
            <a:ln>
              <a:solidFill>
                <a:schemeClr val="accent2">
                  <a:lumMod val="50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Sheet3!$AG$22</c:f>
              <c:strCache>
                <c:ptCount val="1"/>
                <c:pt idx="0">
                  <c:v>Share of Real Total Expend. Growth 2002 - 2012</c:v>
                </c:pt>
              </c:strCache>
            </c:strRef>
          </c:cat>
          <c:val>
            <c:numRef>
              <c:f>Sheet3!$AG$24</c:f>
              <c:numCache>
                <c:formatCode>0%</c:formatCode>
                <c:ptCount val="1"/>
                <c:pt idx="0">
                  <c:v>0.38267065549942075</c:v>
                </c:pt>
              </c:numCache>
            </c:numRef>
          </c:val>
        </c:ser>
        <c:ser>
          <c:idx val="2"/>
          <c:order val="2"/>
          <c:tx>
            <c:strRef>
              <c:f>Sheet3!$AF$25</c:f>
              <c:strCache>
                <c:ptCount val="1"/>
                <c:pt idx="0">
                  <c:v>NH: Af-Am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Sheet3!$AG$22</c:f>
              <c:strCache>
                <c:ptCount val="1"/>
                <c:pt idx="0">
                  <c:v>Share of Real Total Expend. Growth 2002 - 2012</c:v>
                </c:pt>
              </c:strCache>
            </c:strRef>
          </c:cat>
          <c:val>
            <c:numRef>
              <c:f>Sheet3!$AG$25</c:f>
              <c:numCache>
                <c:formatCode>0%</c:formatCode>
                <c:ptCount val="1"/>
                <c:pt idx="0">
                  <c:v>0.15166783678732076</c:v>
                </c:pt>
              </c:numCache>
            </c:numRef>
          </c:val>
        </c:ser>
        <c:ser>
          <c:idx val="3"/>
          <c:order val="3"/>
          <c:tx>
            <c:strRef>
              <c:f>Sheet3!$AF$26</c:f>
              <c:strCache>
                <c:ptCount val="1"/>
                <c:pt idx="0">
                  <c:v>NH: Asian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Sheet3!$AG$22</c:f>
              <c:strCache>
                <c:ptCount val="1"/>
                <c:pt idx="0">
                  <c:v>Share of Real Total Expend. Growth 2002 - 2012</c:v>
                </c:pt>
              </c:strCache>
            </c:strRef>
          </c:cat>
          <c:val>
            <c:numRef>
              <c:f>Sheet3!$AG$26</c:f>
              <c:numCache>
                <c:formatCode>0%</c:formatCode>
                <c:ptCount val="1"/>
                <c:pt idx="0">
                  <c:v>0.19627280051779317</c:v>
                </c:pt>
              </c:numCache>
            </c:numRef>
          </c:val>
        </c:ser>
        <c:ser>
          <c:idx val="4"/>
          <c:order val="4"/>
          <c:tx>
            <c:strRef>
              <c:f>Sheet3!$AF$27</c:f>
              <c:strCache>
                <c:ptCount val="1"/>
                <c:pt idx="0">
                  <c:v>NH: Other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Sheet3!$AG$22</c:f>
              <c:strCache>
                <c:ptCount val="1"/>
                <c:pt idx="0">
                  <c:v>Share of Real Total Expend. Growth 2002 - 2012</c:v>
                </c:pt>
              </c:strCache>
            </c:strRef>
          </c:cat>
          <c:val>
            <c:numRef>
              <c:f>Sheet3!$AG$27</c:f>
              <c:numCache>
                <c:formatCode>0%</c:formatCode>
                <c:ptCount val="1"/>
                <c:pt idx="0">
                  <c:v>4.4853514085972518E-2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53160192"/>
        <c:axId val="86252288"/>
      </c:barChart>
      <c:catAx>
        <c:axId val="1531601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86252288"/>
        <c:crosses val="autoZero"/>
        <c:auto val="1"/>
        <c:lblAlgn val="ctr"/>
        <c:lblOffset val="100"/>
        <c:noMultiLvlLbl val="0"/>
      </c:catAx>
      <c:valAx>
        <c:axId val="86252288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crossAx val="15316019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'Share_projection (3)'!$A$42</c:f>
              <c:strCache>
                <c:ptCount val="1"/>
                <c:pt idx="0">
                  <c:v>Ha</c:v>
                </c:pt>
              </c:strCache>
            </c:strRef>
          </c:tx>
          <c:spPr>
            <a:noFill/>
          </c:spPr>
          <c:cat>
            <c:numRef>
              <c:f>'Share_projection (3)'!$B$25:$AA$25</c:f>
              <c:numCache>
                <c:formatCode>General</c:formatCode>
                <c:ptCount val="26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  <c:pt idx="12">
                  <c:v>2014</c:v>
                </c:pt>
                <c:pt idx="13">
                  <c:v>2015</c:v>
                </c:pt>
                <c:pt idx="14">
                  <c:v>2016</c:v>
                </c:pt>
                <c:pt idx="15">
                  <c:v>2017</c:v>
                </c:pt>
                <c:pt idx="16">
                  <c:v>2018</c:v>
                </c:pt>
                <c:pt idx="17">
                  <c:v>2019</c:v>
                </c:pt>
                <c:pt idx="18">
                  <c:v>2020</c:v>
                </c:pt>
                <c:pt idx="19">
                  <c:v>2021</c:v>
                </c:pt>
                <c:pt idx="20">
                  <c:v>2022</c:v>
                </c:pt>
                <c:pt idx="21">
                  <c:v>2023</c:v>
                </c:pt>
                <c:pt idx="22">
                  <c:v>2024</c:v>
                </c:pt>
                <c:pt idx="23">
                  <c:v>2025</c:v>
                </c:pt>
                <c:pt idx="24">
                  <c:v>2026</c:v>
                </c:pt>
                <c:pt idx="25">
                  <c:v>2027</c:v>
                </c:pt>
              </c:numCache>
            </c:numRef>
          </c:cat>
          <c:val>
            <c:numRef>
              <c:f>'Share_projection (3)'!$B$51:$AA$51</c:f>
              <c:numCache>
                <c:formatCode>General</c:formatCode>
                <c:ptCount val="26"/>
                <c:pt idx="11" formatCode="0%">
                  <c:v>1.0245616718517529E-2</c:v>
                </c:pt>
                <c:pt idx="12" formatCode="0%">
                  <c:v>1.0439515126011746E-2</c:v>
                </c:pt>
                <c:pt idx="13" formatCode="0%">
                  <c:v>1.0653503212092186E-2</c:v>
                </c:pt>
                <c:pt idx="14" formatCode="0%">
                  <c:v>1.0851132838854071E-2</c:v>
                </c:pt>
                <c:pt idx="15" formatCode="0%">
                  <c:v>1.1042911332738952E-2</c:v>
                </c:pt>
                <c:pt idx="16" formatCode="0%">
                  <c:v>1.1250564472060444E-2</c:v>
                </c:pt>
                <c:pt idx="17" formatCode="0%">
                  <c:v>1.1459673101997079E-2</c:v>
                </c:pt>
                <c:pt idx="18" formatCode="0%">
                  <c:v>1.1675529044373519E-2</c:v>
                </c:pt>
                <c:pt idx="19" formatCode="0%">
                  <c:v>1.1897628449377995E-2</c:v>
                </c:pt>
                <c:pt idx="20" formatCode="0%">
                  <c:v>1.2124462810631382E-2</c:v>
                </c:pt>
                <c:pt idx="21" formatCode="0%">
                  <c:v>1.235117996081771E-2</c:v>
                </c:pt>
                <c:pt idx="22" formatCode="0%">
                  <c:v>1.2577057570518061E-2</c:v>
                </c:pt>
                <c:pt idx="23" formatCode="0%">
                  <c:v>1.2807804799354391E-2</c:v>
                </c:pt>
                <c:pt idx="24" formatCode="0%">
                  <c:v>1.3049910901747159E-2</c:v>
                </c:pt>
                <c:pt idx="25" formatCode="0%">
                  <c:v>1.3301626207118739E-2</c:v>
                </c:pt>
              </c:numCache>
            </c:numRef>
          </c:val>
        </c:ser>
        <c:ser>
          <c:idx val="2"/>
          <c:order val="1"/>
          <c:tx>
            <c:strRef>
              <c:f>'Share_projection (3)'!$A$44</c:f>
              <c:strCache>
                <c:ptCount val="1"/>
                <c:pt idx="0">
                  <c:v>Hc</c:v>
                </c:pt>
              </c:strCache>
            </c:strRef>
          </c:tx>
          <c:cat>
            <c:numRef>
              <c:f>'Share_projection (3)'!$B$25:$AA$25</c:f>
              <c:numCache>
                <c:formatCode>General</c:formatCode>
                <c:ptCount val="26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  <c:pt idx="12">
                  <c:v>2014</c:v>
                </c:pt>
                <c:pt idx="13">
                  <c:v>2015</c:v>
                </c:pt>
                <c:pt idx="14">
                  <c:v>2016</c:v>
                </c:pt>
                <c:pt idx="15">
                  <c:v>2017</c:v>
                </c:pt>
                <c:pt idx="16">
                  <c:v>2018</c:v>
                </c:pt>
                <c:pt idx="17">
                  <c:v>2019</c:v>
                </c:pt>
                <c:pt idx="18">
                  <c:v>2020</c:v>
                </c:pt>
                <c:pt idx="19">
                  <c:v>2021</c:v>
                </c:pt>
                <c:pt idx="20">
                  <c:v>2022</c:v>
                </c:pt>
                <c:pt idx="21">
                  <c:v>2023</c:v>
                </c:pt>
                <c:pt idx="22">
                  <c:v>2024</c:v>
                </c:pt>
                <c:pt idx="23">
                  <c:v>2025</c:v>
                </c:pt>
                <c:pt idx="24">
                  <c:v>2026</c:v>
                </c:pt>
                <c:pt idx="25">
                  <c:v>2027</c:v>
                </c:pt>
              </c:numCache>
            </c:numRef>
          </c:cat>
          <c:val>
            <c:numRef>
              <c:f>'Share_projection (3)'!$B$53:$AA$53</c:f>
              <c:numCache>
                <c:formatCode>General</c:formatCode>
                <c:ptCount val="26"/>
                <c:pt idx="11" formatCode="0%">
                  <c:v>1.2696446519581267E-5</c:v>
                </c:pt>
                <c:pt idx="12" formatCode="0%">
                  <c:v>2.5539725428838297E-5</c:v>
                </c:pt>
                <c:pt idx="13" formatCode="0%">
                  <c:v>3.861472245483312E-5</c:v>
                </c:pt>
                <c:pt idx="14" formatCode="0%">
                  <c:v>5.1811631264718147E-5</c:v>
                </c:pt>
                <c:pt idx="15" formatCode="0%">
                  <c:v>6.5138211572716986E-5</c:v>
                </c:pt>
                <c:pt idx="16" formatCode="0%">
                  <c:v>7.8647277732005194E-5</c:v>
                </c:pt>
                <c:pt idx="17" formatCode="0%">
                  <c:v>9.229477474297608E-5</c:v>
                </c:pt>
                <c:pt idx="18" formatCode="0%">
                  <c:v>1.0613179725371159E-4</c:v>
                </c:pt>
                <c:pt idx="19" formatCode="0%">
                  <c:v>1.2008850935925179E-4</c:v>
                </c:pt>
                <c:pt idx="20" formatCode="0%">
                  <c:v>1.3425210234832216E-4</c:v>
                </c:pt>
                <c:pt idx="21" formatCode="0%">
                  <c:v>1.483971451713452E-4</c:v>
                </c:pt>
                <c:pt idx="22" formatCode="0%">
                  <c:v>1.6261237674304596E-4</c:v>
                </c:pt>
                <c:pt idx="23" formatCode="0%">
                  <c:v>1.768424065658053E-4</c:v>
                </c:pt>
                <c:pt idx="24" formatCode="0%">
                  <c:v>1.9126187645625292E-4</c:v>
                </c:pt>
                <c:pt idx="25" formatCode="0%">
                  <c:v>2.058084475794527E-4</c:v>
                </c:pt>
              </c:numCache>
            </c:numRef>
          </c:val>
        </c:ser>
        <c:ser>
          <c:idx val="3"/>
          <c:order val="2"/>
          <c:tx>
            <c:strRef>
              <c:f>'Share_projection (3)'!$A$48</c:f>
              <c:strCache>
                <c:ptCount val="1"/>
                <c:pt idx="0">
                  <c:v>Asa</c:v>
                </c:pt>
              </c:strCache>
            </c:strRef>
          </c:tx>
          <c:spPr>
            <a:noFill/>
          </c:spPr>
          <c:cat>
            <c:numRef>
              <c:f>'Share_projection (3)'!$B$25:$AA$25</c:f>
              <c:numCache>
                <c:formatCode>General</c:formatCode>
                <c:ptCount val="26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  <c:pt idx="12">
                  <c:v>2014</c:v>
                </c:pt>
                <c:pt idx="13">
                  <c:v>2015</c:v>
                </c:pt>
                <c:pt idx="14">
                  <c:v>2016</c:v>
                </c:pt>
                <c:pt idx="15">
                  <c:v>2017</c:v>
                </c:pt>
                <c:pt idx="16">
                  <c:v>2018</c:v>
                </c:pt>
                <c:pt idx="17">
                  <c:v>2019</c:v>
                </c:pt>
                <c:pt idx="18">
                  <c:v>2020</c:v>
                </c:pt>
                <c:pt idx="19">
                  <c:v>2021</c:v>
                </c:pt>
                <c:pt idx="20">
                  <c:v>2022</c:v>
                </c:pt>
                <c:pt idx="21">
                  <c:v>2023</c:v>
                </c:pt>
                <c:pt idx="22">
                  <c:v>2024</c:v>
                </c:pt>
                <c:pt idx="23">
                  <c:v>2025</c:v>
                </c:pt>
                <c:pt idx="24">
                  <c:v>2026</c:v>
                </c:pt>
                <c:pt idx="25">
                  <c:v>2027</c:v>
                </c:pt>
              </c:numCache>
            </c:numRef>
          </c:cat>
          <c:val>
            <c:numRef>
              <c:f>'Share_projection (3)'!$B$48:$AA$48</c:f>
              <c:numCache>
                <c:formatCode>General</c:formatCode>
                <c:ptCount val="26"/>
                <c:pt idx="11" formatCode="0%">
                  <c:v>4.4065659477703176E-2</c:v>
                </c:pt>
                <c:pt idx="12" formatCode="0%">
                  <c:v>4.4813110801684881E-2</c:v>
                </c:pt>
                <c:pt idx="13" formatCode="0%">
                  <c:v>4.5484045899965228E-2</c:v>
                </c:pt>
                <c:pt idx="14" formatCode="0%">
                  <c:v>4.6078732459988565E-2</c:v>
                </c:pt>
                <c:pt idx="15" formatCode="0%">
                  <c:v>4.6640203924895089E-2</c:v>
                </c:pt>
                <c:pt idx="16" formatCode="0%">
                  <c:v>4.7200585210590992E-2</c:v>
                </c:pt>
                <c:pt idx="17" formatCode="0%">
                  <c:v>4.7727115654965568E-2</c:v>
                </c:pt>
                <c:pt idx="18" formatCode="0%">
                  <c:v>4.8229818032667876E-2</c:v>
                </c:pt>
                <c:pt idx="19" formatCode="0%">
                  <c:v>4.8691014076307423E-2</c:v>
                </c:pt>
                <c:pt idx="20" formatCode="0%">
                  <c:v>4.9139401466151186E-2</c:v>
                </c:pt>
                <c:pt idx="21" formatCode="0%">
                  <c:v>4.9561338989029952E-2</c:v>
                </c:pt>
                <c:pt idx="22" formatCode="0%">
                  <c:v>4.9963927229139775E-2</c:v>
                </c:pt>
                <c:pt idx="23" formatCode="0%">
                  <c:v>5.0408274964348049E-2</c:v>
                </c:pt>
                <c:pt idx="24" formatCode="0%">
                  <c:v>5.0772464719365029E-2</c:v>
                </c:pt>
                <c:pt idx="25" formatCode="0%">
                  <c:v>5.1134898721154211E-2</c:v>
                </c:pt>
              </c:numCache>
            </c:numRef>
          </c:val>
        </c:ser>
        <c:ser>
          <c:idx val="5"/>
          <c:order val="3"/>
          <c:tx>
            <c:strRef>
              <c:f>'Share_projection (3)'!$A$50</c:f>
              <c:strCache>
                <c:ptCount val="1"/>
                <c:pt idx="0">
                  <c:v>Asc</c:v>
                </c:pt>
              </c:strCache>
            </c:strRef>
          </c:tx>
          <c:spPr>
            <a:solidFill>
              <a:schemeClr val="accent4"/>
            </a:solidFill>
          </c:spPr>
          <c:cat>
            <c:numRef>
              <c:f>'Share_projection (3)'!$B$25:$AA$25</c:f>
              <c:numCache>
                <c:formatCode>General</c:formatCode>
                <c:ptCount val="26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  <c:pt idx="12">
                  <c:v>2014</c:v>
                </c:pt>
                <c:pt idx="13">
                  <c:v>2015</c:v>
                </c:pt>
                <c:pt idx="14">
                  <c:v>2016</c:v>
                </c:pt>
                <c:pt idx="15">
                  <c:v>2017</c:v>
                </c:pt>
                <c:pt idx="16">
                  <c:v>2018</c:v>
                </c:pt>
                <c:pt idx="17">
                  <c:v>2019</c:v>
                </c:pt>
                <c:pt idx="18">
                  <c:v>2020</c:v>
                </c:pt>
                <c:pt idx="19">
                  <c:v>2021</c:v>
                </c:pt>
                <c:pt idx="20">
                  <c:v>2022</c:v>
                </c:pt>
                <c:pt idx="21">
                  <c:v>2023</c:v>
                </c:pt>
                <c:pt idx="22">
                  <c:v>2024</c:v>
                </c:pt>
                <c:pt idx="23">
                  <c:v>2025</c:v>
                </c:pt>
                <c:pt idx="24">
                  <c:v>2026</c:v>
                </c:pt>
                <c:pt idx="25">
                  <c:v>2027</c:v>
                </c:pt>
              </c:numCache>
            </c:numRef>
          </c:cat>
          <c:val>
            <c:numRef>
              <c:f>'Share_projection (3)'!$B$50:$AA$50</c:f>
              <c:numCache>
                <c:formatCode>General</c:formatCode>
                <c:ptCount val="26"/>
                <c:pt idx="11" formatCode="0%">
                  <c:v>3.1940529716547802E-4</c:v>
                </c:pt>
                <c:pt idx="12" formatCode="0%">
                  <c:v>6.5007297204929849E-4</c:v>
                </c:pt>
                <c:pt idx="13" formatCode="0%">
                  <c:v>9.911630031164461E-4</c:v>
                </c:pt>
                <c:pt idx="14" formatCode="0%">
                  <c:v>1.340888916140752E-3</c:v>
                </c:pt>
                <c:pt idx="15" formatCode="0%">
                  <c:v>1.6992912194564568E-3</c:v>
                </c:pt>
                <c:pt idx="16" formatCode="0%">
                  <c:v>2.0672433564511011E-3</c:v>
                </c:pt>
                <c:pt idx="17" formatCode="0%">
                  <c:v>2.4432599561124181E-3</c:v>
                </c:pt>
                <c:pt idx="18" formatCode="0%">
                  <c:v>2.8275738030592804E-3</c:v>
                </c:pt>
                <c:pt idx="19" formatCode="0%">
                  <c:v>3.2185517335179895E-3</c:v>
                </c:pt>
                <c:pt idx="20" formatCode="0%">
                  <c:v>3.6177235000106663E-3</c:v>
                </c:pt>
                <c:pt idx="21" formatCode="0%">
                  <c:v>4.0228691637452726E-3</c:v>
                </c:pt>
                <c:pt idx="22" formatCode="0%">
                  <c:v>4.4345902048911739E-3</c:v>
                </c:pt>
                <c:pt idx="23" formatCode="0%">
                  <c:v>4.8570412231505634E-3</c:v>
                </c:pt>
                <c:pt idx="24" formatCode="0%">
                  <c:v>5.2819814192927184E-3</c:v>
                </c:pt>
                <c:pt idx="25" formatCode="0%">
                  <c:v>5.7147285637549738E-3</c:v>
                </c:pt>
              </c:numCache>
            </c:numRef>
          </c:val>
        </c:ser>
        <c:ser>
          <c:idx val="6"/>
          <c:order val="4"/>
          <c:tx>
            <c:strRef>
              <c:f>'Share_projection (3)'!$A$48</c:f>
              <c:strCache>
                <c:ptCount val="1"/>
                <c:pt idx="0">
                  <c:v>Asa</c:v>
                </c:pt>
              </c:strCache>
            </c:strRef>
          </c:tx>
          <c:spPr>
            <a:noFill/>
          </c:spPr>
          <c:cat>
            <c:numRef>
              <c:f>'Share_projection (3)'!$B$25:$AA$25</c:f>
              <c:numCache>
                <c:formatCode>General</c:formatCode>
                <c:ptCount val="26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  <c:pt idx="12">
                  <c:v>2014</c:v>
                </c:pt>
                <c:pt idx="13">
                  <c:v>2015</c:v>
                </c:pt>
                <c:pt idx="14">
                  <c:v>2016</c:v>
                </c:pt>
                <c:pt idx="15">
                  <c:v>2017</c:v>
                </c:pt>
                <c:pt idx="16">
                  <c:v>2018</c:v>
                </c:pt>
                <c:pt idx="17">
                  <c:v>2019</c:v>
                </c:pt>
                <c:pt idx="18">
                  <c:v>2020</c:v>
                </c:pt>
                <c:pt idx="19">
                  <c:v>2021</c:v>
                </c:pt>
                <c:pt idx="20">
                  <c:v>2022</c:v>
                </c:pt>
                <c:pt idx="21">
                  <c:v>2023</c:v>
                </c:pt>
                <c:pt idx="22">
                  <c:v>2024</c:v>
                </c:pt>
                <c:pt idx="23">
                  <c:v>2025</c:v>
                </c:pt>
                <c:pt idx="24">
                  <c:v>2026</c:v>
                </c:pt>
                <c:pt idx="25">
                  <c:v>2027</c:v>
                </c:pt>
              </c:numCache>
            </c:numRef>
          </c:cat>
          <c:val>
            <c:numRef>
              <c:f>'Share_projection (3)'!$B$45:$AA$45</c:f>
              <c:numCache>
                <c:formatCode>General</c:formatCode>
                <c:ptCount val="26"/>
                <c:pt idx="11" formatCode="0%">
                  <c:v>3.8157020275425502E-2</c:v>
                </c:pt>
                <c:pt idx="12" formatCode="0%">
                  <c:v>3.7034231728394915E-2</c:v>
                </c:pt>
                <c:pt idx="13" formatCode="0%">
                  <c:v>3.5989638362148912E-2</c:v>
                </c:pt>
                <c:pt idx="14" formatCode="0%">
                  <c:v>3.4851745859168615E-2</c:v>
                </c:pt>
                <c:pt idx="15" formatCode="0%">
                  <c:v>3.375940668702912E-2</c:v>
                </c:pt>
                <c:pt idx="16" formatCode="0%">
                  <c:v>3.2677457275340389E-2</c:v>
                </c:pt>
                <c:pt idx="17" formatCode="0%">
                  <c:v>3.1595441772546057E-2</c:v>
                </c:pt>
                <c:pt idx="18" formatCode="0%">
                  <c:v>3.0529907108437435E-2</c:v>
                </c:pt>
                <c:pt idx="19" formatCode="0%">
                  <c:v>2.9411599401339639E-2</c:v>
                </c:pt>
                <c:pt idx="20" formatCode="0%">
                  <c:v>2.8294953229509007E-2</c:v>
                </c:pt>
                <c:pt idx="21" formatCode="0%">
                  <c:v>2.7179450416940129E-2</c:v>
                </c:pt>
                <c:pt idx="22" formatCode="0%">
                  <c:v>2.6046734832491869E-2</c:v>
                </c:pt>
                <c:pt idx="23" formatCode="0%">
                  <c:v>2.486606987835913E-2</c:v>
                </c:pt>
                <c:pt idx="24" formatCode="0%">
                  <c:v>2.3716007226115499E-2</c:v>
                </c:pt>
                <c:pt idx="25" formatCode="0%">
                  <c:v>2.2556580253962899E-2</c:v>
                </c:pt>
              </c:numCache>
            </c:numRef>
          </c:val>
        </c:ser>
        <c:ser>
          <c:idx val="8"/>
          <c:order val="5"/>
          <c:tx>
            <c:strRef>
              <c:f>'Share_projection (3)'!$A$47</c:f>
              <c:strCache>
                <c:ptCount val="1"/>
                <c:pt idx="0">
                  <c:v>Ac</c:v>
                </c:pt>
              </c:strCache>
            </c:strRef>
          </c:tx>
          <c:spPr>
            <a:solidFill>
              <a:schemeClr val="accent3"/>
            </a:solidFill>
          </c:spPr>
          <c:cat>
            <c:numRef>
              <c:f>'Share_projection (3)'!$B$25:$AA$25</c:f>
              <c:numCache>
                <c:formatCode>General</c:formatCode>
                <c:ptCount val="26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  <c:pt idx="12">
                  <c:v>2014</c:v>
                </c:pt>
                <c:pt idx="13">
                  <c:v>2015</c:v>
                </c:pt>
                <c:pt idx="14">
                  <c:v>2016</c:v>
                </c:pt>
                <c:pt idx="15">
                  <c:v>2017</c:v>
                </c:pt>
                <c:pt idx="16">
                  <c:v>2018</c:v>
                </c:pt>
                <c:pt idx="17">
                  <c:v>2019</c:v>
                </c:pt>
                <c:pt idx="18">
                  <c:v>2020</c:v>
                </c:pt>
                <c:pt idx="19">
                  <c:v>2021</c:v>
                </c:pt>
                <c:pt idx="20">
                  <c:v>2022</c:v>
                </c:pt>
                <c:pt idx="21">
                  <c:v>2023</c:v>
                </c:pt>
                <c:pt idx="22">
                  <c:v>2024</c:v>
                </c:pt>
                <c:pt idx="23">
                  <c:v>2025</c:v>
                </c:pt>
                <c:pt idx="24">
                  <c:v>2026</c:v>
                </c:pt>
                <c:pt idx="25">
                  <c:v>2027</c:v>
                </c:pt>
              </c:numCache>
            </c:numRef>
          </c:cat>
          <c:val>
            <c:numRef>
              <c:f>'Share_projection (3)'!$B$47:$AA$47</c:f>
              <c:numCache>
                <c:formatCode>General</c:formatCode>
                <c:ptCount val="26"/>
                <c:pt idx="11" formatCode="0%">
                  <c:v>4.0732155054407429E-4</c:v>
                </c:pt>
                <c:pt idx="12" formatCode="0%">
                  <c:v>8.1959362761391437E-4</c:v>
                </c:pt>
                <c:pt idx="13" formatCode="0%">
                  <c:v>1.2371147477960569E-3</c:v>
                </c:pt>
                <c:pt idx="14" formatCode="0%">
                  <c:v>1.6567091507307674E-3</c:v>
                </c:pt>
                <c:pt idx="15" formatCode="0%">
                  <c:v>2.0801285327590995E-3</c:v>
                </c:pt>
                <c:pt idx="16" formatCode="0%">
                  <c:v>2.5083692879218425E-3</c:v>
                </c:pt>
                <c:pt idx="17" formatCode="0%">
                  <c:v>2.9399533540744004E-3</c:v>
                </c:pt>
                <c:pt idx="18" formatCode="0%">
                  <c:v>3.3756480869650846E-3</c:v>
                </c:pt>
                <c:pt idx="19" formatCode="0%">
                  <c:v>3.812320467732791E-3</c:v>
                </c:pt>
                <c:pt idx="20" formatCode="0%">
                  <c:v>4.2522129346307096E-3</c:v>
                </c:pt>
                <c:pt idx="21" formatCode="0%">
                  <c:v>4.6947823261492133E-3</c:v>
                </c:pt>
                <c:pt idx="22" formatCode="0%">
                  <c:v>5.1388473551496044E-3</c:v>
                </c:pt>
                <c:pt idx="23" formatCode="0%">
                  <c:v>5.5868726393416036E-3</c:v>
                </c:pt>
                <c:pt idx="24" formatCode="0%">
                  <c:v>6.0355269169003484E-3</c:v>
                </c:pt>
                <c:pt idx="25" formatCode="0%">
                  <c:v>6.487521310627643E-3</c:v>
                </c:pt>
              </c:numCache>
            </c:numRef>
          </c:val>
        </c:ser>
        <c:ser>
          <c:idx val="9"/>
          <c:order val="6"/>
          <c:tx>
            <c:strRef>
              <c:f>'Share_projection (3)'!$A$51</c:f>
              <c:strCache>
                <c:ptCount val="1"/>
                <c:pt idx="0">
                  <c:v>Oa</c:v>
                </c:pt>
              </c:strCache>
            </c:strRef>
          </c:tx>
          <c:spPr>
            <a:noFill/>
          </c:spPr>
          <c:cat>
            <c:numRef>
              <c:f>'Share_projection (3)'!$B$25:$AA$25</c:f>
              <c:numCache>
                <c:formatCode>General</c:formatCode>
                <c:ptCount val="26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  <c:pt idx="12">
                  <c:v>2014</c:v>
                </c:pt>
                <c:pt idx="13">
                  <c:v>2015</c:v>
                </c:pt>
                <c:pt idx="14">
                  <c:v>2016</c:v>
                </c:pt>
                <c:pt idx="15">
                  <c:v>2017</c:v>
                </c:pt>
                <c:pt idx="16">
                  <c:v>2018</c:v>
                </c:pt>
                <c:pt idx="17">
                  <c:v>2019</c:v>
                </c:pt>
                <c:pt idx="18">
                  <c:v>2020</c:v>
                </c:pt>
                <c:pt idx="19">
                  <c:v>2021</c:v>
                </c:pt>
                <c:pt idx="20">
                  <c:v>2022</c:v>
                </c:pt>
                <c:pt idx="21">
                  <c:v>2023</c:v>
                </c:pt>
                <c:pt idx="22">
                  <c:v>2024</c:v>
                </c:pt>
                <c:pt idx="23">
                  <c:v>2025</c:v>
                </c:pt>
                <c:pt idx="24">
                  <c:v>2026</c:v>
                </c:pt>
                <c:pt idx="25">
                  <c:v>2027</c:v>
                </c:pt>
              </c:numCache>
            </c:numRef>
          </c:cat>
          <c:val>
            <c:numRef>
              <c:f>'Share_projection (3)'!$B$42:$AA$42</c:f>
              <c:numCache>
                <c:formatCode>General</c:formatCode>
                <c:ptCount val="26"/>
                <c:pt idx="11" formatCode="0%">
                  <c:v>2.6575818417170011E-2</c:v>
                </c:pt>
                <c:pt idx="12" formatCode="0%">
                  <c:v>2.8196972201865469E-2</c:v>
                </c:pt>
                <c:pt idx="13" formatCode="0%">
                  <c:v>2.9640025997956732E-2</c:v>
                </c:pt>
                <c:pt idx="14" formatCode="0%">
                  <c:v>3.1117750592037238E-2</c:v>
                </c:pt>
                <c:pt idx="15" formatCode="0%">
                  <c:v>3.2505708888956444E-2</c:v>
                </c:pt>
                <c:pt idx="16" formatCode="0%">
                  <c:v>3.3992030657119914E-2</c:v>
                </c:pt>
                <c:pt idx="17" formatCode="0%">
                  <c:v>3.5483745459895952E-2</c:v>
                </c:pt>
                <c:pt idx="18" formatCode="0%">
                  <c:v>3.6919888950252638E-2</c:v>
                </c:pt>
                <c:pt idx="19" formatCode="0%">
                  <c:v>3.8509961415446478E-2</c:v>
                </c:pt>
                <c:pt idx="20" formatCode="0%">
                  <c:v>3.9964650775357463E-2</c:v>
                </c:pt>
                <c:pt idx="21" formatCode="0%">
                  <c:v>4.1627943627103522E-2</c:v>
                </c:pt>
                <c:pt idx="22" formatCode="0%">
                  <c:v>4.3261323645102226E-2</c:v>
                </c:pt>
                <c:pt idx="23" formatCode="0%">
                  <c:v>4.491798796210926E-2</c:v>
                </c:pt>
                <c:pt idx="24" formatCode="0%">
                  <c:v>4.6641248450659242E-2</c:v>
                </c:pt>
                <c:pt idx="25" formatCode="0%">
                  <c:v>4.8359861653616193E-2</c:v>
                </c:pt>
              </c:numCache>
            </c:numRef>
          </c:val>
        </c:ser>
        <c:ser>
          <c:idx val="11"/>
          <c:order val="7"/>
          <c:tx>
            <c:strRef>
              <c:f>'Share_projection (3)'!$A$44</c:f>
              <c:strCache>
                <c:ptCount val="1"/>
                <c:pt idx="0">
                  <c:v>Hc</c:v>
                </c:pt>
              </c:strCache>
            </c:strRef>
          </c:tx>
          <c:spPr>
            <a:solidFill>
              <a:schemeClr val="accent2"/>
            </a:solidFill>
          </c:spPr>
          <c:cat>
            <c:numRef>
              <c:f>'Share_projection (3)'!$B$25:$AA$25</c:f>
              <c:numCache>
                <c:formatCode>General</c:formatCode>
                <c:ptCount val="26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  <c:pt idx="12">
                  <c:v>2014</c:v>
                </c:pt>
                <c:pt idx="13">
                  <c:v>2015</c:v>
                </c:pt>
                <c:pt idx="14">
                  <c:v>2016</c:v>
                </c:pt>
                <c:pt idx="15">
                  <c:v>2017</c:v>
                </c:pt>
                <c:pt idx="16">
                  <c:v>2018</c:v>
                </c:pt>
                <c:pt idx="17">
                  <c:v>2019</c:v>
                </c:pt>
                <c:pt idx="18">
                  <c:v>2020</c:v>
                </c:pt>
                <c:pt idx="19">
                  <c:v>2021</c:v>
                </c:pt>
                <c:pt idx="20">
                  <c:v>2022</c:v>
                </c:pt>
                <c:pt idx="21">
                  <c:v>2023</c:v>
                </c:pt>
                <c:pt idx="22">
                  <c:v>2024</c:v>
                </c:pt>
                <c:pt idx="23">
                  <c:v>2025</c:v>
                </c:pt>
                <c:pt idx="24">
                  <c:v>2026</c:v>
                </c:pt>
                <c:pt idx="25">
                  <c:v>2027</c:v>
                </c:pt>
              </c:numCache>
            </c:numRef>
          </c:cat>
          <c:val>
            <c:numRef>
              <c:f>'Share_projection (3)'!$B$44:$AA$44</c:f>
              <c:numCache>
                <c:formatCode>General</c:formatCode>
                <c:ptCount val="26"/>
                <c:pt idx="11" formatCode="0%">
                  <c:v>4.5068057651643373E-4</c:v>
                </c:pt>
                <c:pt idx="12" formatCode="0%">
                  <c:v>9.1550149781921553E-4</c:v>
                </c:pt>
                <c:pt idx="13" formatCode="0%">
                  <c:v>1.3930925617572504E-3</c:v>
                </c:pt>
                <c:pt idx="14" formatCode="0%">
                  <c:v>1.8818966669495191E-3</c:v>
                </c:pt>
                <c:pt idx="15" formatCode="0%">
                  <c:v>2.3817581178967612E-3</c:v>
                </c:pt>
                <c:pt idx="16" formatCode="0%">
                  <c:v>2.895698641345E-3</c:v>
                </c:pt>
                <c:pt idx="17" formatCode="0%">
                  <c:v>3.4215712738108941E-3</c:v>
                </c:pt>
                <c:pt idx="18" formatCode="0%">
                  <c:v>3.958440269527904E-3</c:v>
                </c:pt>
                <c:pt idx="19" formatCode="0%">
                  <c:v>4.5088172431300717E-3</c:v>
                </c:pt>
                <c:pt idx="20" formatCode="0%">
                  <c:v>5.0670783611793373E-3</c:v>
                </c:pt>
                <c:pt idx="21" formatCode="0%">
                  <c:v>5.6428293243920326E-3</c:v>
                </c:pt>
                <c:pt idx="22" formatCode="0%">
                  <c:v>6.2283277407313171E-3</c:v>
                </c:pt>
                <c:pt idx="23" formatCode="0%">
                  <c:v>6.8260568819667293E-3</c:v>
                </c:pt>
                <c:pt idx="24" formatCode="0%">
                  <c:v>7.4370193133255751E-3</c:v>
                </c:pt>
                <c:pt idx="25" formatCode="0%">
                  <c:v>8.0594567415384032E-3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3704960"/>
        <c:axId val="152917056"/>
      </c:areaChart>
      <c:lineChart>
        <c:grouping val="standard"/>
        <c:varyColors val="0"/>
        <c:ser>
          <c:idx val="1"/>
          <c:order val="8"/>
          <c:tx>
            <c:v>A</c:v>
          </c:tx>
          <c:spPr>
            <a:ln w="50800">
              <a:solidFill>
                <a:schemeClr val="accent2"/>
              </a:solidFill>
            </a:ln>
          </c:spPr>
          <c:marker>
            <c:symbol val="none"/>
          </c:marker>
          <c:val>
            <c:numRef>
              <c:f>'Share_projection (3)'!$B$43:$AA$43</c:f>
              <c:numCache>
                <c:formatCode>0.0%</c:formatCode>
                <c:ptCount val="26"/>
                <c:pt idx="0">
                  <c:v>9.0989429759772603E-2</c:v>
                </c:pt>
                <c:pt idx="1">
                  <c:v>9.1933685421464739E-2</c:v>
                </c:pt>
                <c:pt idx="2">
                  <c:v>0.10401867572001469</c:v>
                </c:pt>
                <c:pt idx="3">
                  <c:v>0.10673724608594308</c:v>
                </c:pt>
                <c:pt idx="4">
                  <c:v>0.11695135107066069</c:v>
                </c:pt>
                <c:pt idx="5">
                  <c:v>0.11252355899049529</c:v>
                </c:pt>
                <c:pt idx="6">
                  <c:v>0.11377448299862807</c:v>
                </c:pt>
                <c:pt idx="7">
                  <c:v>0.11297290030677812</c:v>
                </c:pt>
                <c:pt idx="8">
                  <c:v>0.12005809441086308</c:v>
                </c:pt>
                <c:pt idx="9">
                  <c:v>0.11756312130205357</c:v>
                </c:pt>
                <c:pt idx="10">
                  <c:v>0.11766020244556673</c:v>
                </c:pt>
                <c:pt idx="11">
                  <c:v>0.11978353818304535</c:v>
                </c:pt>
                <c:pt idx="12">
                  <c:v>0.12197903618304906</c:v>
                </c:pt>
                <c:pt idx="13">
                  <c:v>0.1240341059455304</c:v>
                </c:pt>
                <c:pt idx="14">
                  <c:v>0.12594877144818473</c:v>
                </c:pt>
                <c:pt idx="15">
                  <c:v>0.12779278879740788</c:v>
                </c:pt>
                <c:pt idx="16">
                  <c:v>0.12977489753721669</c:v>
                </c:pt>
                <c:pt idx="17">
                  <c:v>0.13174148407433445</c:v>
                </c:pt>
                <c:pt idx="18">
                  <c:v>0.13366449682300954</c:v>
                </c:pt>
                <c:pt idx="19">
                  <c:v>0.13566116405308157</c:v>
                </c:pt>
                <c:pt idx="20">
                  <c:v>0.13752765681863874</c:v>
                </c:pt>
                <c:pt idx="21">
                  <c:v>0.13958596162895714</c:v>
                </c:pt>
                <c:pt idx="22">
                  <c:v>0.14158509321403576</c:v>
                </c:pt>
                <c:pt idx="23">
                  <c:v>0.14362089387322879</c:v>
                </c:pt>
                <c:pt idx="24">
                  <c:v>0.14568840151053625</c:v>
                </c:pt>
                <c:pt idx="25">
                  <c:v>0.14776102515781411</c:v>
                </c:pt>
              </c:numCache>
            </c:numRef>
          </c:val>
          <c:smooth val="0"/>
        </c:ser>
        <c:ser>
          <c:idx val="4"/>
          <c:order val="9"/>
          <c:tx>
            <c:v>B</c:v>
          </c:tx>
          <c:spPr>
            <a:ln w="50800">
              <a:solidFill>
                <a:schemeClr val="accent3"/>
              </a:solidFill>
            </a:ln>
          </c:spPr>
          <c:marker>
            <c:symbol val="none"/>
          </c:marker>
          <c:val>
            <c:numRef>
              <c:f>'Share_projection (3)'!$B$46:$AA$46</c:f>
              <c:numCache>
                <c:formatCode>0.0%</c:formatCode>
                <c:ptCount val="26"/>
                <c:pt idx="0">
                  <c:v>8.6819867351662708E-2</c:v>
                </c:pt>
                <c:pt idx="1">
                  <c:v>8.2860231435555667E-2</c:v>
                </c:pt>
                <c:pt idx="2">
                  <c:v>8.1449576669656021E-2</c:v>
                </c:pt>
                <c:pt idx="3">
                  <c:v>8.2324673171868312E-2</c:v>
                </c:pt>
                <c:pt idx="4">
                  <c:v>8.4351939858173547E-2</c:v>
                </c:pt>
                <c:pt idx="5">
                  <c:v>8.4182728018282138E-2</c:v>
                </c:pt>
                <c:pt idx="6">
                  <c:v>8.6124987100537814E-2</c:v>
                </c:pt>
                <c:pt idx="7">
                  <c:v>8.4571505111259465E-2</c:v>
                </c:pt>
                <c:pt idx="8">
                  <c:v>8.8279238368408577E-2</c:v>
                </c:pt>
                <c:pt idx="9">
                  <c:v>8.8372107329779528E-2</c:v>
                </c:pt>
                <c:pt idx="10">
                  <c:v>9.2749441487152459E-2</c:v>
                </c:pt>
                <c:pt idx="11">
                  <c:v>9.3185063435854934E-2</c:v>
                </c:pt>
                <c:pt idx="12">
                  <c:v>9.3737874424683704E-2</c:v>
                </c:pt>
                <c:pt idx="13">
                  <c:v>9.432937836047868E-2</c:v>
                </c:pt>
                <c:pt idx="14">
                  <c:v>9.4746838212524012E-2</c:v>
                </c:pt>
                <c:pt idx="15">
                  <c:v>9.518437144202406E-2</c:v>
                </c:pt>
                <c:pt idx="16">
                  <c:v>9.5662872293551304E-2</c:v>
                </c:pt>
                <c:pt idx="17">
                  <c:v>9.6121573643808633E-2</c:v>
                </c:pt>
                <c:pt idx="18">
                  <c:v>9.6593316619797295E-2</c:v>
                </c:pt>
                <c:pt idx="19">
                  <c:v>9.6986178072393694E-2</c:v>
                </c:pt>
                <c:pt idx="20">
                  <c:v>9.7385113232911366E-2</c:v>
                </c:pt>
                <c:pt idx="21">
                  <c:v>9.7768973170368811E-2</c:v>
                </c:pt>
                <c:pt idx="22">
                  <c:v>9.8124685540195503E-2</c:v>
                </c:pt>
                <c:pt idx="23">
                  <c:v>9.8495204103420164E-2</c:v>
                </c:pt>
                <c:pt idx="24">
                  <c:v>9.8832257733290227E-2</c:v>
                </c:pt>
                <c:pt idx="25">
                  <c:v>9.9180443805871543E-2</c:v>
                </c:pt>
              </c:numCache>
            </c:numRef>
          </c:val>
          <c:smooth val="0"/>
        </c:ser>
        <c:ser>
          <c:idx val="7"/>
          <c:order val="10"/>
          <c:tx>
            <c:v>C</c:v>
          </c:tx>
          <c:spPr>
            <a:ln w="50800">
              <a:solidFill>
                <a:schemeClr val="accent4"/>
              </a:solidFill>
            </a:ln>
          </c:spPr>
          <c:marker>
            <c:symbol val="none"/>
          </c:marker>
          <c:val>
            <c:numRef>
              <c:f>'Share_projection (3)'!$B$49:$AA$49</c:f>
              <c:numCache>
                <c:formatCode>0.0%</c:formatCode>
                <c:ptCount val="26"/>
                <c:pt idx="0">
                  <c:v>3.9001397579877341E-2</c:v>
                </c:pt>
                <c:pt idx="1">
                  <c:v>3.6370425866890446E-2</c:v>
                </c:pt>
                <c:pt idx="2">
                  <c:v>4.0791278604143999E-2</c:v>
                </c:pt>
                <c:pt idx="3">
                  <c:v>4.1483777623210295E-2</c:v>
                </c:pt>
                <c:pt idx="4">
                  <c:v>4.2864769393863529E-2</c:v>
                </c:pt>
                <c:pt idx="5">
                  <c:v>4.2335781007122486E-2</c:v>
                </c:pt>
                <c:pt idx="6">
                  <c:v>4.237020912064262E-2</c:v>
                </c:pt>
                <c:pt idx="7">
                  <c:v>4.3529833370219269E-2</c:v>
                </c:pt>
                <c:pt idx="8">
                  <c:v>5.1404543109383818E-2</c:v>
                </c:pt>
                <c:pt idx="9">
                  <c:v>5.199674128183885E-2</c:v>
                </c:pt>
                <c:pt idx="10">
                  <c:v>5.3381993475607362E-2</c:v>
                </c:pt>
                <c:pt idx="11">
                  <c:v>5.432397264274029E-2</c:v>
                </c:pt>
                <c:pt idx="12">
                  <c:v>5.5278165653125468E-2</c:v>
                </c:pt>
                <c:pt idx="13">
                  <c:v>5.6176163834512245E-2</c:v>
                </c:pt>
                <c:pt idx="14">
                  <c:v>5.6981676930107354E-2</c:v>
                </c:pt>
                <c:pt idx="15">
                  <c:v>5.7748253469206756E-2</c:v>
                </c:pt>
                <c:pt idx="16">
                  <c:v>5.8529796960383441E-2</c:v>
                </c:pt>
                <c:pt idx="17">
                  <c:v>5.9279083531705627E-2</c:v>
                </c:pt>
                <c:pt idx="18">
                  <c:v>6.0011478874295109E-2</c:v>
                </c:pt>
                <c:pt idx="19">
                  <c:v>6.070873103504467E-2</c:v>
                </c:pt>
                <c:pt idx="20">
                  <c:v>6.1398116379130889E-2</c:v>
                </c:pt>
                <c:pt idx="21">
                  <c:v>6.2060916095019007E-2</c:v>
                </c:pt>
                <c:pt idx="22">
                  <c:v>6.270359717640088E-2</c:v>
                </c:pt>
                <c:pt idx="23">
                  <c:v>6.3392922170268248E-2</c:v>
                </c:pt>
                <c:pt idx="24">
                  <c:v>6.4013637497568443E-2</c:v>
                </c:pt>
                <c:pt idx="25">
                  <c:v>6.4642333375852401E-2</c:v>
                </c:pt>
              </c:numCache>
            </c:numRef>
          </c:val>
          <c:smooth val="0"/>
        </c:ser>
        <c:ser>
          <c:idx val="10"/>
          <c:order val="11"/>
          <c:tx>
            <c:v>D</c:v>
          </c:tx>
          <c:spPr>
            <a:ln w="50800">
              <a:solidFill>
                <a:schemeClr val="accent5"/>
              </a:solidFill>
            </a:ln>
          </c:spPr>
          <c:marker>
            <c:symbol val="none"/>
          </c:marker>
          <c:val>
            <c:numRef>
              <c:f>'Share_projection (3)'!$B$52:$AA$52</c:f>
              <c:numCache>
                <c:formatCode>0.0%</c:formatCode>
                <c:ptCount val="26"/>
                <c:pt idx="0">
                  <c:v>6.5756894540165527E-3</c:v>
                </c:pt>
                <c:pt idx="1">
                  <c:v>1.3206744479210298E-2</c:v>
                </c:pt>
                <c:pt idx="2">
                  <c:v>1.4909973571618898E-2</c:v>
                </c:pt>
                <c:pt idx="3">
                  <c:v>1.2661041664836833E-2</c:v>
                </c:pt>
                <c:pt idx="4">
                  <c:v>1.3185199182712588E-2</c:v>
                </c:pt>
                <c:pt idx="5">
                  <c:v>9.5629282613082494E-3</c:v>
                </c:pt>
                <c:pt idx="6">
                  <c:v>1.0141033831791473E-2</c:v>
                </c:pt>
                <c:pt idx="7">
                  <c:v>1.112475331158572E-2</c:v>
                </c:pt>
                <c:pt idx="8">
                  <c:v>1.1229257970856768E-2</c:v>
                </c:pt>
                <c:pt idx="9">
                  <c:v>9.9786926122775194E-3</c:v>
                </c:pt>
                <c:pt idx="10">
                  <c:v>1.0075740432878091E-2</c:v>
                </c:pt>
                <c:pt idx="11">
                  <c:v>1.0245616718517529E-2</c:v>
                </c:pt>
                <c:pt idx="12">
                  <c:v>1.0439515126011746E-2</c:v>
                </c:pt>
                <c:pt idx="13">
                  <c:v>1.0653503212092186E-2</c:v>
                </c:pt>
                <c:pt idx="14">
                  <c:v>1.0851132838854071E-2</c:v>
                </c:pt>
                <c:pt idx="15">
                  <c:v>1.1042911332738952E-2</c:v>
                </c:pt>
                <c:pt idx="16">
                  <c:v>1.1250564472060444E-2</c:v>
                </c:pt>
                <c:pt idx="17">
                  <c:v>1.1459673101997079E-2</c:v>
                </c:pt>
                <c:pt idx="18">
                  <c:v>1.1675529044373519E-2</c:v>
                </c:pt>
                <c:pt idx="19">
                  <c:v>1.1897628449377995E-2</c:v>
                </c:pt>
                <c:pt idx="20">
                  <c:v>1.2124462810631382E-2</c:v>
                </c:pt>
                <c:pt idx="21">
                  <c:v>1.235117996081771E-2</c:v>
                </c:pt>
                <c:pt idx="22">
                  <c:v>1.2577057570518061E-2</c:v>
                </c:pt>
                <c:pt idx="23">
                  <c:v>1.2807804799354391E-2</c:v>
                </c:pt>
                <c:pt idx="24">
                  <c:v>1.3049910901747159E-2</c:v>
                </c:pt>
                <c:pt idx="25">
                  <c:v>1.3301626207118739E-2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3704960"/>
        <c:axId val="152917056"/>
      </c:lineChart>
      <c:catAx>
        <c:axId val="1537049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52917056"/>
        <c:crosses val="autoZero"/>
        <c:auto val="1"/>
        <c:lblAlgn val="ctr"/>
        <c:lblOffset val="100"/>
        <c:tickLblSkip val="5"/>
        <c:noMultiLvlLbl val="0"/>
      </c:catAx>
      <c:valAx>
        <c:axId val="152917056"/>
        <c:scaling>
          <c:orientation val="minMax"/>
        </c:scaling>
        <c:delete val="0"/>
        <c:axPos val="l"/>
        <c:numFmt formatCode="0%" sourceLinked="0"/>
        <c:majorTickMark val="out"/>
        <c:minorTickMark val="none"/>
        <c:tickLblPos val="nextTo"/>
        <c:crossAx val="153704960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'Aggregate_Growth (3)'!$E$136</c:f>
              <c:strCache>
                <c:ptCount val="1"/>
                <c:pt idx="0">
                  <c:v>2027 Static Economy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accent1">
                    <a:lumMod val="50000"/>
                  </a:schemeClr>
                </a:solidFill>
              </a:ln>
            </c:spPr>
          </c:dPt>
          <c:dPt>
            <c:idx val="1"/>
            <c:bubble3D val="0"/>
            <c:spPr>
              <a:ln>
                <a:solidFill>
                  <a:schemeClr val="accent2">
                    <a:lumMod val="50000"/>
                  </a:schemeClr>
                </a:solidFill>
              </a:ln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accent3">
                    <a:lumMod val="50000"/>
                  </a:schemeClr>
                </a:solidFill>
              </a:ln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solidFill>
                  <a:schemeClr val="accent5">
                    <a:lumMod val="50000"/>
                  </a:schemeClr>
                </a:solidFill>
              </a:ln>
            </c:spPr>
          </c:dPt>
          <c:dLbls>
            <c:dLbl>
              <c:idx val="1"/>
              <c:spPr/>
              <c:txPr>
                <a:bodyPr/>
                <a:lstStyle/>
                <a:p>
                  <a:pPr>
                    <a:defRPr sz="1400" b="1"/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'Aggregate_Growth (3)'!$D$137:$D$141</c:f>
              <c:strCache>
                <c:ptCount val="5"/>
                <c:pt idx="0">
                  <c:v>NH: White</c:v>
                </c:pt>
                <c:pt idx="1">
                  <c:v>Hispanic</c:v>
                </c:pt>
                <c:pt idx="2">
                  <c:v>NH: Af-Am</c:v>
                </c:pt>
                <c:pt idx="3">
                  <c:v>NH: Asian</c:v>
                </c:pt>
                <c:pt idx="4">
                  <c:v>NH: Other</c:v>
                </c:pt>
              </c:strCache>
            </c:strRef>
          </c:cat>
          <c:val>
            <c:numRef>
              <c:f>'Aggregate_Growth (3)'!$E$137:$E$141</c:f>
              <c:numCache>
                <c:formatCode>0%</c:formatCode>
                <c:ptCount val="5"/>
                <c:pt idx="0">
                  <c:v>0.16438356164383561</c:v>
                </c:pt>
                <c:pt idx="1">
                  <c:v>0.45205479452054792</c:v>
                </c:pt>
                <c:pt idx="2">
                  <c:v>0.16438356164383561</c:v>
                </c:pt>
                <c:pt idx="3">
                  <c:v>0.16438356164383561</c:v>
                </c:pt>
                <c:pt idx="4">
                  <c:v>5.4794520547945202E-2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'Aggregate_Growth (3)'!$F$136</c:f>
              <c:strCache>
                <c:ptCount val="1"/>
                <c:pt idx="0">
                  <c:v>2027 Median Economy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accent1">
                    <a:lumMod val="50000"/>
                  </a:schemeClr>
                </a:solidFill>
              </a:ln>
            </c:spPr>
          </c:dPt>
          <c:dPt>
            <c:idx val="1"/>
            <c:bubble3D val="0"/>
            <c:spPr>
              <a:ln>
                <a:solidFill>
                  <a:schemeClr val="accent2">
                    <a:lumMod val="50000"/>
                  </a:schemeClr>
                </a:solidFill>
              </a:ln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accent3">
                    <a:lumMod val="50000"/>
                  </a:schemeClr>
                </a:solidFill>
              </a:ln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solidFill>
                  <a:schemeClr val="accent5">
                    <a:lumMod val="50000"/>
                  </a:schemeClr>
                </a:solidFill>
              </a:ln>
            </c:spPr>
          </c:dPt>
          <c:dLbls>
            <c:dLbl>
              <c:idx val="1"/>
              <c:spPr/>
              <c:txPr>
                <a:bodyPr/>
                <a:lstStyle/>
                <a:p>
                  <a:pPr>
                    <a:defRPr sz="1400" b="1"/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'Aggregate_Growth (3)'!$D$137:$D$141</c:f>
              <c:strCache>
                <c:ptCount val="5"/>
                <c:pt idx="0">
                  <c:v>NH: White</c:v>
                </c:pt>
                <c:pt idx="1">
                  <c:v>Hispanic</c:v>
                </c:pt>
                <c:pt idx="2">
                  <c:v>NH: Af-Am</c:v>
                </c:pt>
                <c:pt idx="3">
                  <c:v>NH: Asian</c:v>
                </c:pt>
                <c:pt idx="4">
                  <c:v>NH: Other</c:v>
                </c:pt>
              </c:strCache>
            </c:strRef>
          </c:cat>
          <c:val>
            <c:numRef>
              <c:f>'Aggregate_Growth (3)'!$F$137:$F$141</c:f>
              <c:numCache>
                <c:formatCode>0%</c:formatCode>
                <c:ptCount val="5"/>
                <c:pt idx="0">
                  <c:v>0.3949579831932773</c:v>
                </c:pt>
                <c:pt idx="1">
                  <c:v>0.31092436974789917</c:v>
                </c:pt>
                <c:pt idx="2">
                  <c:v>0.13445378151260504</c:v>
                </c:pt>
                <c:pt idx="3">
                  <c:v>0.12605042016806722</c:v>
                </c:pt>
                <c:pt idx="4">
                  <c:v>3.3613445378151259E-2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39" tIns="46568" rIns="93139" bIns="46568" numCol="1" anchor="t" anchorCtr="0" compatLnSpc="1">
            <a:prstTxWarp prst="textNoShape">
              <a:avLst/>
            </a:prstTxWarp>
          </a:bodyPr>
          <a:lstStyle>
            <a:lvl1pPr defTabSz="932189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39" tIns="46568" rIns="93139" bIns="46568" numCol="1" anchor="t" anchorCtr="0" compatLnSpc="1">
            <a:prstTxWarp prst="textNoShape">
              <a:avLst/>
            </a:prstTxWarp>
          </a:bodyPr>
          <a:lstStyle>
            <a:lvl1pPr algn="r" defTabSz="93070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B4F9EEA-936A-46F3-B4D0-52A5F161E8A4}" type="datetime1">
              <a:rPr lang="en-US"/>
              <a:pPr>
                <a:defRPr/>
              </a:pPr>
              <a:t>9/9/2014</a:t>
            </a:fld>
            <a:endParaRPr lang="en-US" dirty="0"/>
          </a:p>
        </p:txBody>
      </p:sp>
      <p:sp>
        <p:nvSpPr>
          <p:cNvPr id="1833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39" tIns="46568" rIns="93139" bIns="46568" numCol="1" anchor="b" anchorCtr="0" compatLnSpc="1">
            <a:prstTxWarp prst="textNoShape">
              <a:avLst/>
            </a:prstTxWarp>
          </a:bodyPr>
          <a:lstStyle>
            <a:lvl1pPr defTabSz="932189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33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39" tIns="46568" rIns="93139" bIns="46568" numCol="1" anchor="b" anchorCtr="0" compatLnSpc="1">
            <a:prstTxWarp prst="textNoShape">
              <a:avLst/>
            </a:prstTxWarp>
          </a:bodyPr>
          <a:lstStyle>
            <a:lvl1pPr algn="r" defTabSz="93070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680935A6-E1F8-4F81-89EA-3821B967A9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23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9" tIns="46568" rIns="93139" bIns="46568" numCol="1" anchor="t" anchorCtr="0" compatLnSpc="1">
            <a:prstTxWarp prst="textNoShape">
              <a:avLst/>
            </a:prstTxWarp>
          </a:bodyPr>
          <a:lstStyle>
            <a:lvl1pPr defTabSz="932189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9" tIns="46568" rIns="93139" bIns="46568" numCol="1" anchor="t" anchorCtr="0" compatLnSpc="1">
            <a:prstTxWarp prst="textNoShape">
              <a:avLst/>
            </a:prstTxWarp>
          </a:bodyPr>
          <a:lstStyle>
            <a:lvl1pPr algn="r" defTabSz="932189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4838"/>
            <a:ext cx="5607050" cy="41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9" tIns="46568" rIns="93139" bIns="465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0"/>
            <a:r>
              <a:rPr lang="en-US" noProof="0" smtClean="0"/>
              <a:t>Second level</a:t>
            </a:r>
          </a:p>
          <a:p>
            <a:pPr lvl="0"/>
            <a:r>
              <a:rPr lang="en-US" noProof="0" smtClean="0"/>
              <a:t>Third level</a:t>
            </a:r>
          </a:p>
          <a:p>
            <a:pPr lvl="0"/>
            <a:r>
              <a:rPr lang="en-US" noProof="0" smtClean="0"/>
              <a:t>Fourth level</a:t>
            </a:r>
          </a:p>
          <a:p>
            <a:pPr lvl="0"/>
            <a:r>
              <a:rPr lang="en-US" noProof="0" smtClean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9" tIns="46568" rIns="93139" bIns="46568" numCol="1" anchor="b" anchorCtr="0" compatLnSpc="1">
            <a:prstTxWarp prst="textNoShape">
              <a:avLst/>
            </a:prstTxWarp>
          </a:bodyPr>
          <a:lstStyle>
            <a:lvl1pPr defTabSz="932189"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9" tIns="46568" rIns="93139" bIns="46568" numCol="1" anchor="b" anchorCtr="0" compatLnSpc="1">
            <a:prstTxWarp prst="textNoShape">
              <a:avLst/>
            </a:prstTxWarp>
          </a:bodyPr>
          <a:lstStyle>
            <a:lvl1pPr algn="r" defTabSz="930700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6109BAA-911A-4B01-B7D8-496297D80A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8045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tinum Title Pag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17488" y="6488114"/>
            <a:ext cx="2192337" cy="369886"/>
          </a:xfrm>
        </p:spPr>
        <p:txBody>
          <a:bodyPr anchor="ctr">
            <a:noAutofit/>
          </a:bodyPr>
          <a:lstStyle>
            <a:lvl1pPr>
              <a:buNone/>
              <a:defRPr sz="1000" baseline="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4pPr>
            <a:lvl5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931660" y="6488114"/>
            <a:ext cx="3004683" cy="369886"/>
          </a:xfrm>
        </p:spPr>
        <p:txBody>
          <a:bodyPr anchor="ctr">
            <a:noAutofit/>
          </a:bodyPr>
          <a:lstStyle>
            <a:lvl1pPr>
              <a:buNone/>
              <a:defRPr sz="1000" baseline="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4pPr>
            <a:lvl5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Insert note if needed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357032" y="6488114"/>
            <a:ext cx="2540226" cy="369886"/>
          </a:xfrm>
        </p:spPr>
        <p:txBody>
          <a:bodyPr anchor="ctr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4pPr>
            <a:lvl5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Insert note if needed</a:t>
            </a:r>
            <a:endParaRPr lang="en-US" dirty="0"/>
          </a:p>
        </p:txBody>
      </p:sp>
      <p:pic>
        <p:nvPicPr>
          <p:cNvPr id="11" name="Picture 10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680" y="2261505"/>
            <a:ext cx="2628157" cy="761095"/>
          </a:xfrm>
          <a:prstGeom prst="rect">
            <a:avLst/>
          </a:prstGeom>
        </p:spPr>
      </p:pic>
      <p:pic>
        <p:nvPicPr>
          <p:cNvPr id="13" name="Picture 12" descr="li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350" y="3340100"/>
            <a:ext cx="9080500" cy="25400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755196" y="3425372"/>
            <a:ext cx="6488113" cy="1465263"/>
          </a:xfr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936343" y="5123542"/>
            <a:ext cx="24674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200" kern="0" dirty="0" smtClean="0">
                <a:solidFill>
                  <a:srgbClr val="FFFFFF"/>
                </a:solidFill>
                <a:latin typeface="Calibri"/>
                <a:cs typeface="Calibri"/>
              </a:rPr>
              <a:t>Linked by Knowledge.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200" kern="0" dirty="0" smtClean="0">
                <a:solidFill>
                  <a:srgbClr val="FFFFFF"/>
                </a:solidFill>
                <a:latin typeface="Calibri"/>
                <a:cs typeface="Calibri"/>
              </a:rPr>
              <a:t>                Powered by People.</a:t>
            </a:r>
          </a:p>
          <a:p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 descr="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5680" y="2261505"/>
            <a:ext cx="2628157" cy="761095"/>
          </a:xfrm>
          <a:prstGeom prst="rect">
            <a:avLst/>
          </a:prstGeom>
        </p:spPr>
      </p:pic>
      <p:pic>
        <p:nvPicPr>
          <p:cNvPr id="10" name="Picture 9" descr="lin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68350" y="3340100"/>
            <a:ext cx="9080500" cy="254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936343" y="5123542"/>
            <a:ext cx="24674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200" kern="0" dirty="0" smtClean="0">
                <a:solidFill>
                  <a:srgbClr val="FFFFFF"/>
                </a:solidFill>
                <a:latin typeface="Calibri"/>
                <a:cs typeface="Calibri"/>
              </a:rPr>
              <a:t>Linked by Knowledge.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200" kern="0" dirty="0" smtClean="0">
                <a:solidFill>
                  <a:srgbClr val="FFFFFF"/>
                </a:solidFill>
                <a:latin typeface="Calibri"/>
                <a:cs typeface="Calibri"/>
              </a:rPr>
              <a:t>                Powered by People.</a:t>
            </a:r>
          </a:p>
          <a:p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40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tinum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"The Big Shift 2014"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49024" y="1668463"/>
            <a:ext cx="4019550" cy="45291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/>
          </p:nvPr>
        </p:nvSpPr>
        <p:spPr>
          <a:xfrm>
            <a:off x="4819424" y="1668463"/>
            <a:ext cx="4019550" cy="45291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52801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tinum Two Content With Subtitle Slide">
    <p:bg>
      <p:bgPr>
        <a:gradFill>
          <a:gsLst>
            <a:gs pos="0">
              <a:schemeClr val="accent4"/>
            </a:gs>
            <a:gs pos="50000">
              <a:schemeClr val="bg1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86000"/>
            <a:ext cx="4038600" cy="3840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rtl="0" eaLnBrk="0" fontAlgn="base" hangingPunct="0"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lang="en-US" sz="2000" dirty="0" smtClean="0">
                <a:latin typeface="Arial" pitchFamily="34" charset="0"/>
                <a:cs typeface="Arial" pitchFamily="34" charset="0"/>
              </a:defRPr>
            </a:lvl1pPr>
            <a:lvl2pPr marL="914400" indent="-45720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Char char="̶"/>
              <a:defRPr lang="en-US" sz="1800" dirty="0" smtClean="0"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marL="11477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2"/>
          </p:nvPr>
        </p:nvSpPr>
        <p:spPr>
          <a:xfrm>
            <a:off x="4800599" y="2286000"/>
            <a:ext cx="4038601" cy="3840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rtl="0" eaLnBrk="0" fontAlgn="base" hangingPunct="0"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lang="en-US" sz="2000" dirty="0" smtClean="0">
                <a:latin typeface="Arial" pitchFamily="34" charset="0"/>
                <a:cs typeface="Arial" pitchFamily="34" charset="0"/>
              </a:defRPr>
            </a:lvl1pPr>
            <a:lvl2pPr marL="914400" indent="-45720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Char char="̶"/>
              <a:defRPr lang="en-US" sz="1800" dirty="0" smtClean="0"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marL="11477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519672"/>
            <a:ext cx="88392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6C5BA-7684-40E9-9185-BB391CD7217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3429000" y="6519672"/>
            <a:ext cx="4495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"The Big Shift 2014"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57200" y="1524000"/>
            <a:ext cx="40386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ctr" rtl="0" eaLnBrk="0" fontAlgn="base" hangingPunct="0">
              <a:spcBef>
                <a:spcPts val="0"/>
              </a:spcBef>
              <a:spcAft>
                <a:spcPct val="0"/>
              </a:spcAft>
              <a:buFont typeface="Wingdings" pitchFamily="2" charset="2"/>
              <a:buNone/>
              <a:defRPr lang="en-US" sz="2400" b="1" dirty="0" smtClean="0">
                <a:latin typeface="Arial" pitchFamily="34" charset="0"/>
                <a:cs typeface="Arial" pitchFamily="34" charset="0"/>
              </a:defRPr>
            </a:lvl1pPr>
            <a:lvl2pPr marL="914400" indent="-45720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Char char="̶"/>
              <a:defRPr lang="en-US" sz="1800" dirty="0" smtClean="0"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marL="11477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800600" y="1524000"/>
            <a:ext cx="40386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ctr" rtl="0" eaLnBrk="0" fontAlgn="base" hangingPunct="0">
              <a:spcBef>
                <a:spcPts val="0"/>
              </a:spcBef>
              <a:spcAft>
                <a:spcPct val="0"/>
              </a:spcAft>
              <a:buFont typeface="Wingdings" pitchFamily="2" charset="2"/>
              <a:buNone/>
              <a:defRPr lang="en-US" sz="2400" b="1" dirty="0" smtClean="0">
                <a:latin typeface="Arial" pitchFamily="34" charset="0"/>
                <a:cs typeface="Arial" pitchFamily="34" charset="0"/>
              </a:defRPr>
            </a:lvl1pPr>
            <a:lvl2pPr marL="914400" indent="-457200"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Char char="̶"/>
              <a:defRPr lang="en-US" sz="1800" dirty="0" smtClean="0"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marL="11477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defRPr lang="en-US" sz="1400" dirty="0" smtClean="0">
                <a:solidFill>
                  <a:srgbClr val="3A3A3A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32446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"The Big Shift 2014"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381F-C5B3-42B6-9A12-AB7E78157F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17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tinum Blan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"The Big Shift 2014"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29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tinum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"The Big Shift 2014"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1" y="1640114"/>
            <a:ext cx="8229600" cy="4630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6937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tinum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"The Big Shift 2014"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479425" y="1524000"/>
            <a:ext cx="8215313" cy="4687888"/>
          </a:xfrm>
        </p:spPr>
        <p:txBody>
          <a:bodyPr/>
          <a:lstStyle/>
          <a:p>
            <a:r>
              <a:rPr lang="en-US" dirty="0" smtClean="0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54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tinum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"The Big Shift 2014"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49024" y="1668463"/>
            <a:ext cx="4019550" cy="45291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/>
          </p:nvPr>
        </p:nvSpPr>
        <p:spPr>
          <a:xfrm>
            <a:off x="4819424" y="1668463"/>
            <a:ext cx="4019550" cy="45291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0480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atinum Title Pag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17488" y="6488114"/>
            <a:ext cx="2192337" cy="369886"/>
          </a:xfrm>
        </p:spPr>
        <p:txBody>
          <a:bodyPr anchor="ctr">
            <a:noAutofit/>
          </a:bodyPr>
          <a:lstStyle>
            <a:lvl1pPr>
              <a:buNone/>
              <a:defRPr sz="1000" baseline="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4pPr>
            <a:lvl5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931660" y="6488114"/>
            <a:ext cx="3004683" cy="369886"/>
          </a:xfrm>
        </p:spPr>
        <p:txBody>
          <a:bodyPr anchor="ctr">
            <a:noAutofit/>
          </a:bodyPr>
          <a:lstStyle>
            <a:lvl1pPr>
              <a:buNone/>
              <a:defRPr sz="1000" baseline="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4pPr>
            <a:lvl5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Insert note if needed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357032" y="6488114"/>
            <a:ext cx="2540226" cy="369886"/>
          </a:xfrm>
        </p:spPr>
        <p:txBody>
          <a:bodyPr anchor="ctr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>
              <a:buNone/>
              <a:defRPr sz="1000">
                <a:solidFill>
                  <a:schemeClr val="bg1"/>
                </a:solidFill>
              </a:defRPr>
            </a:lvl2pPr>
            <a:lvl3pPr>
              <a:buNone/>
              <a:defRPr sz="1000">
                <a:solidFill>
                  <a:schemeClr val="bg1"/>
                </a:solidFill>
              </a:defRPr>
            </a:lvl3pPr>
            <a:lvl4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4pPr>
            <a:lvl5pPr>
              <a:buFont typeface="Arial" pitchFamily="34" charset="0"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Insert note if needed</a:t>
            </a:r>
            <a:endParaRPr lang="en-US" dirty="0"/>
          </a:p>
        </p:txBody>
      </p:sp>
      <p:pic>
        <p:nvPicPr>
          <p:cNvPr id="11" name="Picture 10" descr="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5680" y="2261505"/>
            <a:ext cx="2628157" cy="761095"/>
          </a:xfrm>
          <a:prstGeom prst="rect">
            <a:avLst/>
          </a:prstGeom>
        </p:spPr>
      </p:pic>
      <p:pic>
        <p:nvPicPr>
          <p:cNvPr id="13" name="Picture 12" descr="line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68350" y="3340100"/>
            <a:ext cx="9080500" cy="25400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755196" y="3425372"/>
            <a:ext cx="6488113" cy="1465263"/>
          </a:xfrm>
        </p:spPr>
        <p:txBody>
          <a:bodyPr>
            <a:normAutofit/>
          </a:bodyPr>
          <a:lstStyle>
            <a:lvl1pPr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5936343" y="5123542"/>
            <a:ext cx="24674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200" kern="0" dirty="0" smtClean="0">
                <a:solidFill>
                  <a:srgbClr val="FFFFFF"/>
                </a:solidFill>
                <a:latin typeface="Calibri"/>
                <a:cs typeface="Calibri"/>
              </a:rPr>
              <a:t>Linked by Knowledge.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1200" kern="0" dirty="0" smtClean="0">
                <a:solidFill>
                  <a:srgbClr val="FFFFFF"/>
                </a:solidFill>
                <a:latin typeface="Calibri"/>
                <a:cs typeface="Calibri"/>
              </a:rPr>
              <a:t>                Powered by People.</a:t>
            </a:r>
          </a:p>
          <a:p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24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tinum Blan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"The Big Shift 2014"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2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tinum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"The Big Shift 2014"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08001" y="1640114"/>
            <a:ext cx="8229600" cy="463051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93321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tinum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"The Big Shift 2014"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479425" y="1524000"/>
            <a:ext cx="8215313" cy="46878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72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BAR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-1270"/>
            <a:ext cx="9144000" cy="141732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7543800" cy="4267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477000"/>
            <a:ext cx="7620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238831" y="6476998"/>
            <a:ext cx="4495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"The Big Shift 2014"</a:t>
            </a: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TOPBAR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-1270"/>
            <a:ext cx="914400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8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5" r:id="rId1"/>
    <p:sldLayoutId id="2147484876" r:id="rId2"/>
    <p:sldLayoutId id="2147484877" r:id="rId3"/>
    <p:sldLayoutId id="2147484878" r:id="rId4"/>
    <p:sldLayoutId id="2147484879" r:id="rId5"/>
    <p:sldLayoutId id="2147484880" r:id="rId6"/>
    <p:sldLayoutId id="2147484881" r:id="rId7"/>
    <p:sldLayoutId id="2147484882" r:id="rId8"/>
    <p:sldLayoutId id="2147484883" r:id="rId9"/>
    <p:sldLayoutId id="2147484884" r:id="rId10"/>
    <p:sldLayoutId id="2147484885" r:id="rId11"/>
    <p:sldLayoutId id="2147484888" r:id="rId12"/>
  </p:sldLayoutIdLst>
  <p:hf hdr="0" ftr="0" dt="0"/>
  <p:txStyles>
    <p:titleStyle>
      <a:lvl1pPr algn="ctr" eaLnBrk="1" hangingPunct="1">
        <a:defRPr sz="3200" b="0" i="0" u="none">
          <a:solidFill>
            <a:schemeClr val="bg1"/>
          </a:solidFill>
          <a:latin typeface="+mj-lt"/>
          <a:cs typeface="Arial" pitchFamily="34" charset="0"/>
        </a:defRPr>
      </a:lvl1pPr>
    </p:titleStyle>
    <p:bodyStyle>
      <a:lvl1pPr marL="457200" indent="-457200" eaLnBrk="1" hangingPunct="1">
        <a:buFont typeface="Wingdings" pitchFamily="2" charset="2"/>
        <a:buChar char="§"/>
        <a:defRPr sz="2200" b="0">
          <a:latin typeface="Arial" pitchFamily="34" charset="0"/>
          <a:cs typeface="Arial" pitchFamily="34" charset="0"/>
        </a:defRPr>
      </a:lvl1pPr>
      <a:lvl2pPr marL="914400" indent="-457200" eaLnBrk="1" hangingPunct="1">
        <a:buFontTx/>
        <a:buChar char="̶"/>
        <a:defRPr b="0" i="0" u="none">
          <a:latin typeface="Arial" pitchFamily="34" charset="0"/>
          <a:cs typeface="Arial" pitchFamily="34" charset="0"/>
        </a:defRPr>
      </a:lvl2pPr>
      <a:lvl3pPr marL="1147763" indent="-233363" eaLnBrk="1" hangingPunct="1">
        <a:buFont typeface="Wingdings" pitchFamily="2" charset="2"/>
        <a:buChar char="ü"/>
        <a:defRPr sz="1400" baseline="0">
          <a:latin typeface="Arial" pitchFamily="34" charset="0"/>
          <a:cs typeface="Arial" pitchFamily="34" charset="0"/>
        </a:defRPr>
      </a:lvl3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Essentials of Hispanic Marketing: Demographics &amp; </a:t>
            </a:r>
            <a:r>
              <a:rPr lang="en-US" dirty="0"/>
              <a:t>Economic Opportunity</a:t>
            </a:r>
          </a:p>
          <a:p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89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4"/>
          <p:cNvSpPr/>
          <p:nvPr/>
        </p:nvSpPr>
        <p:spPr>
          <a:xfrm>
            <a:off x="0" y="1420088"/>
            <a:ext cx="4139951" cy="3241973"/>
          </a:xfrm>
          <a:custGeom>
            <a:avLst/>
            <a:gdLst/>
            <a:ahLst/>
            <a:cxnLst/>
            <a:rect l="l" t="t" r="r" b="b"/>
            <a:pathLst>
              <a:path w="4139951" h="3241973">
                <a:moveTo>
                  <a:pt x="0" y="0"/>
                </a:moveTo>
                <a:lnTo>
                  <a:pt x="4122470" y="0"/>
                </a:lnTo>
                <a:cubicBezTo>
                  <a:pt x="4134276" y="103366"/>
                  <a:pt x="4139951" y="208424"/>
                  <a:pt x="4139951" y="314806"/>
                </a:cubicBezTo>
                <a:cubicBezTo>
                  <a:pt x="4139951" y="1931436"/>
                  <a:pt x="2829414" y="3241973"/>
                  <a:pt x="1212785" y="3241973"/>
                </a:cubicBezTo>
                <a:cubicBezTo>
                  <a:pt x="779732" y="3241973"/>
                  <a:pt x="368642" y="3147933"/>
                  <a:pt x="0" y="2976583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Mexicans and Puerto Ricans Account for ~75% of U.S. Hispanics… But It’s Still a Diverse Group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386275"/>
            <a:ext cx="9159048" cy="4663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22817"/>
            <a:ext cx="91309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</a:rPr>
              <a:t>Top Hispanic Origin Groups (2012)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665179"/>
              </p:ext>
            </p:extLst>
          </p:nvPr>
        </p:nvGraphicFramePr>
        <p:xfrm>
          <a:off x="5507174" y="2833478"/>
          <a:ext cx="3491346" cy="3380509"/>
        </p:xfrm>
        <a:graphic>
          <a:graphicData uri="http://schemas.openxmlformats.org/drawingml/2006/table">
            <a:tbl>
              <a:tblPr/>
              <a:tblGrid>
                <a:gridCol w="1577117"/>
                <a:gridCol w="874367"/>
                <a:gridCol w="1039862"/>
              </a:tblGrid>
              <a:tr h="3073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Mexican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34.0M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64.2%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73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Puerto Rican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4.9M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73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Cuban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2.0M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73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Salvadoran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2.0M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73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Dominican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1.6M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73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Guatemalan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1.3M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73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Colombian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1.1M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73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Honduran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73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Spaniard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73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Ecuadorian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731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Peruvian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9270" y="2223878"/>
            <a:ext cx="3006439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53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68144"/>
              </p:ext>
            </p:extLst>
          </p:nvPr>
        </p:nvGraphicFramePr>
        <p:xfrm>
          <a:off x="332506" y="5053944"/>
          <a:ext cx="3041840" cy="1501435"/>
        </p:xfrm>
        <a:graphic>
          <a:graphicData uri="http://schemas.openxmlformats.org/drawingml/2006/table">
            <a:tbl>
              <a:tblPr/>
              <a:tblGrid>
                <a:gridCol w="1413166"/>
                <a:gridCol w="891258"/>
                <a:gridCol w="737416"/>
              </a:tblGrid>
              <a:tr h="30028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Mexican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34.0M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64.2%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028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Caribbean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8.6M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16.2%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028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Central </a:t>
                      </a:r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Am.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5.8M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9.0%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028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South </a:t>
                      </a:r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Am.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3.2M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6.0%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028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Other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2.5M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4.6%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4" name="Down Arrow 13"/>
          <p:cNvSpPr/>
          <p:nvPr/>
        </p:nvSpPr>
        <p:spPr>
          <a:xfrm rot="17308298">
            <a:off x="3628235" y="2314349"/>
            <a:ext cx="1365056" cy="1474986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Down Arrow 14"/>
          <p:cNvSpPr/>
          <p:nvPr/>
        </p:nvSpPr>
        <p:spPr>
          <a:xfrm rot="3114661">
            <a:off x="3512123" y="4325234"/>
            <a:ext cx="1365056" cy="1474986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75549" y="1910201"/>
            <a:ext cx="11240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MM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9687" y="2338463"/>
            <a:ext cx="3526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Top Countries of Origin</a:t>
            </a:r>
            <a:endParaRPr lang="en-US" sz="2000" b="1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262959" y="4621660"/>
            <a:ext cx="3526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Top Origin Regions</a:t>
            </a:r>
            <a:endParaRPr lang="en-US" sz="2000" b="1" u="sng" dirty="0"/>
          </a:p>
        </p:txBody>
      </p:sp>
      <p:pic>
        <p:nvPicPr>
          <p:cNvPr id="1026" name="Picture 2" descr="http://upload.wikimedia.org/wikipedia/commons/thumb/f/fc/Flag_of_Mexico.svg/1400px-Flag_of_Mexic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279" y="2896451"/>
            <a:ext cx="368639" cy="21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data:image/jpeg;base64,/9j/4AAQSkZJRgABAQAAAQABAAD/2wCEAAkGBxQHBhIIBxIVFBQUFRQVFBgYGBsVHhcYFxsYHBgUGhUZKCggJBolJxQcIjEhJjUrLy4uGB8zRDM4NygtLisBCgoKDQ0OGxAQGjckICY0Ly40Nzc2Nyw0NCw0NCwtNDQ1ODQsNzE3Niw0LCw3NC0vLjAyNC8sNDQ0Liw0LDQ0NP/AABEIALcBEwMBEQACEQEDEQH/xAAcAAEAAQUBAQAAAAAAAAAAAAAAAgEFBgcIAwT/xABAEAABAwEEBQoEAwYHAQAAAAAAAQIDBAURF5IGITFRVBIWMkFTYXGT0eEHEyKBcoKRFBViobHSM0JDUnOiwSP/xAAcAQEAAgMBAQEAAAAAAAAAAAAABQYCBAcDAQj/xAA3EQEAAQICBgcIAwEBAAMBAAAAAQIDBBEFFBYhUZESMUFSU3GBBhMVImGhwdGx4fAjMnKCkkL/2gAMAwEAAhEDEQA/AMQ29ItmkfZ/C4vOqn5K+MdU+cfmMp82OifarGYHKi5/0o4T1x5T+JzjyRVt2somP0XisFVldp3cY3xP+4S6ZozTOD0jTnYq39tM7pj0/MZwiRyUAAAAAAAAAAAAAAAAAAAAAAAAAAAAAAAAAAAAAEztT87l92wxroprpmmqM4llbuV26oronKY6pjdIqX9xU9I+y1u5nXhZ6M8J6vTh/HkveifbW5byt42OlHejr9Y6p84ynzRVLtpSsRhr2Hr6F2maZdDwuLsYq3F2xVFVP0/27ylQ8GwAAAAAAAAAAAAAAAAAAAAAAAAAAAAAAAAAAAmdqfncAALzXxOEsYmjoXqelH+6uHo28Hj8Tg7nvMPXNM/z5x1T6itv6JSdI+y921nXhp6UcO3+/wCfpLo2ifbOxfyt4yOhVx//AJn8x94+sIqly3KVSqmaZymMpXamqKoiqmc4lQ+PoAAAAAAAAAAAAAAAAAAAAAAAAAAAAAAAAJnan53AAAABW/eRukNE4XGx/wBKfm4x1/36pnRWnsbo6crVWdPdnfH9eceuaKt1XoUPSOgcVg86v/VHGPzHZ94+rpuifabBaQyoz6Ffdnt8p7ftP0RINYgAAAAAAAAAAAAAAAAAAAAAAAAAAAAAAAmdqfncAAAAAABXpdL9SvaR9nMNis67fyVfTqnzj8x91s0T7XYvB5W73/Sj6/8AqPKfxPOGYWFoI234Pm2ZXROVOk1WuRzfxNvv++zvKdidC4jDVZXOfYttr2vw92M6aJ5wuuEcvEx5XGrqNXF67U2vDnmYRy8THlcNRq4m1Nrw55mEcvEx5XDUauJtTa8OeZhHLxMeVw1GribU2vDnmYRy8THlcNRq4m1Nrw55mEcvEx5XDUauJtTa8OeZhHLxMeVw1GribU2vDnmYRy8THlcNRq4m1Nrw55mEcvEx5XDUauJtTa8OeZhHLxMeVw1GribU2vDnmYRy8THlcNRq4m1Nrw55mEcvEx5XDUauJtTa8OeZhHLxMeVw1GribU2vDnmYRy8THlcNRq4m1Nrw55mEcvEx5XDUauJtTa8OeZhHLxMeVw1GribU2vDnmYRy8THlcNRq4m1Nrw55mEcvEx5XDUauJtTa8OeZhHLxMeVw1GribU2vDnmYRy8THlcNRq4m1Nrw55mEcvEx5XDUauJtTa8OeZhHLxMeVw1GribU2vDnmYRy8THlcNRq4m1Nrw55mEcvEx5XDUauJtTa8OeZhHLxMeVw1GribU2vDnmYRy8THlcNRq4m1Nrw55tcnXHIQAAAAAAAD1pqh9JUNqKVzmPat7XNVUVPBUMa6Ka6ZpqjOH2mqaZzhsjRf4oqy6m0ibemz5zE1/nYm3xb+hXsZoKJ+bDz6T+J/fNKWNIdlzm2ZQ1sdoUyVNC9sjF2Oat6eHj3FbuWq7dXRrjKUnTVTVGdM5voMGQAAAAAAAAAAAAAAAAAAAAAAAAAAHLx0pVQAAAAAAAAAAuFi23PYdT+0WZIrF/zJta7uc1dS/1PDEYa1iKejcjN62r1dqc6ZbV0X+JUNpXU9sXQSbOV/puX8S9H82rvKxjNCXbXzWvmj7/36cktYx9Fe6vdP2Z21eUnKbrRSDb6oAAAAAAAAAAAAAAAAAAAAAAAAA5eOlKqAAAAAB9ENE+ejlq40vZFyOWu7lqqN/mhhVdpprponrnPL0ZxbmaZqjqh85mwAAAABkWjOmVTo85I4HcuLrifrT8q7Wr4au5TQxmjbGJ31RlVxj88f9vbVjF3LW7rhtvRjTSm0hRI4XfLl64n6l/KuxyeGvuQqmM0Zfw2+Yzp4x+eCXs4q3d6utkhHtkAAAAAAAAAAAAAAAAAAAAAAAcvHSlVAAAAAA25oPo0lT8PJoZE+qrR7kVerk6ol8EVvK/MVXSON6GPpmOqjL+/0mcNYzw8xPb/AKGpHIrV5LkuVNSpuXcWrr6kNMZKAAAAABVFuW9OoETkznRf4kz2ZdT2tfURbL7/AP6NT8S9L82vvIXGaFtXfmtfLP2/r05JCxj66d1e+G1rEtyC3Kb59mSI9P8AMmxze5zV1p/6VfEYW9h6ujcpyS1u7RcjOmVxNd6AAAAAAAAAAAAAAAAAAAAAOXjpSqgAAAA9qOmdW1jKSDpSPaxvi5URP6mNyuLdE11dURmyopmqqKY7XSlFStoqOOkgS5sbWsb4NRET+hzq5XNyua6uud6z00xTERDRXxEsz916WzMalzZFSZvhJerv+yOT7F20Vf8Ae4Wme2N3L+skBjbfQuz9d7GiRaoAAAAAAD2o6t9DUJUUb3RvTY5qq1fC9OowuW6LlPRrjOGVFdVE50zkuvOytVNVXNnUqWkfZy7vrwlf/wBZn+J/fNdNE+0OAnK3jrMf/KI/mPzHJFdLa5F11c2dSnXasRarmi5nEx2Sv1nAaNvURct0U1Uz2xvhTndXcXNnU8/f3e89fhWC8KORzuruLmzqPf3e8fCsF4UcjndXcXNnUe/u94+FYLwo5HO6u4ubOo9/d7x8KwXhRyOd1dxc2dR7+73j4VgvCjkc7q7i5s6j393vHwrBeFHI53V3FzZ1Hv7vePhWC8KORzuruLmzqPf3e8fCsF4UcjndXcXNnUe/u94+FYLwo5HO6u4ubOo9/d7x8KwXhRyOd1dxc2dR7+73j4VgvCjkc7q7i5s6j393vHwrBeFHI53V3FzZ1Hv7vePhWC8KORzuruLmzqPf3e8fCsF4UcjndXcXNnUe/u94+FYLwo5HO6u4ubOo9/d7x8KwXhRyOd1dxc2dR7+73j4VgvCjks52VwYAAZ7oallWuraO16ZIpl1I750yMkXuVX/S7uXb1LruIPH/ABGznXar6VPlGcfbf5pLDThrny1U5T6s6w7s7hl82b+8hPjON7/2j9N7U7HdfTZ2hNDZtaytooOS9i3tX5kjrluVL7nOVOs87ulMXdomiuvdP0j9M6MLZonpU072Qmg91ntvRilt6VstqxctzEVrV5b2XIuu76FS/wC5t4fHYjDxMWqson6RP8w8rli3c/8AUZrbh3Z3DL5s395sfGcb3/tH6eWp2O6x3Syy7H0bi5MtPy5lS9sTZpb+5XLyvpb3r9kUkMDf0nipzivKnjlH23b2vfowtmN9O/g1dUSJLMr42IxFXU1quVG9yK5VX9VLNTExGUzn/voiKpiZziMnmfXwAAAAACt/Upp4zR+HxlPRvU5/Xtjyn/QkNHaVxeAr6eHry4x1xPnH56/qorb+iUbSPs1iMPnXZ+en7x6dvpyh0vRPtdhMXlbv/wDOv6/+Z8p7PKecoFaW0AAAAAAAAAAAAAAAAAJnan53AAADOtDfiHJZPJo7X5UsOxHbXxp4r0m9y606tlxC4/Q9F7Ou1uq+0/r/AHmkMNjqqPlr3w3BRVbK+kbV0bkex6XtcnWhUrluq3VNFcZTCZpqiqM4e5g+gGtNM/iSkKuodHVRXa0dMqXom9I0Xav8S6t1+0sej9CzVlcxHVw/f6/hGYnHxHy2+bVk0rp5VlncrnOW9znKqqq71VdaqWammKYyiMoRMzMznKB9fAAAAAAAAAmvYM8iImZyhVy6vq2lC9ocVoy7MxajO53o3R68fTm6j7K4PTFmmJv1dG12U1b59O76/wD57XmVJdwAAAAAAAAAAAAAAABM7U/O4AAAelNA6qqWU8CXue5rGpvc5URE/VTGuuKKZqnqje+00zVVEQ6Us6jbZ9nx0UPRjY1ieDURL/5HO7tyblc1z1zOaz0UxTTFMdj3dIjXoxyoirfcl+tbttyGGUzGbLNI+Dn/AE+sz91aVzwtS5r3fNZ4Sa1u7kXlJ+UvejL/AL7C0z2xun0/rJXsZb6F2ebHjfawAAAAAAABW67pETpHTWFwW6qc6uEdfrw9eUp7RPs7jdIzFVMdGjvT1enbPpu4zCKu3FD0jpvFY35ap6NPCPzx/j6Om6K9ncFo6IqojpV96ev07I9N/GZRIdOgAAAAAAAAAAAAAAAABM7U/O4AAAZh8K7M/b9K2zvT6YGrIv4uixPG91/5SJ01f93hppjrq3fmf99W7gLfSu58GwdMdPIrARaWkulqP9t/0s73qnX/AApr8L7yBwGibmJ+er5afvPl+/5SOIxlFrdG+WnrQtue0bS/eNVK5ZUW9rkXk8i7YjLuiidxbbWFs2rfu6afl/nz4oau9crq6UzvbG0N+JSTcmi0jVGu2Nm2NX/kTqX+JNXh11/H6EmnOvD744fr9dfmk8Nj4q+W5zR+MtnJLS09rw67lWJyprva76mLfuRUdmGgL2VVdmfP8T+OT5pK3nTFcNVlnRAAAAAAFwsaxJ7bqPkWZE56ptXY1v4nLqQ8MRirWHp6Vycv5l62rFd2cqYX/Divu1RM8xnqU3SOm8Zfzow8dCnjn80/r05rvonAaGw2VzE1e8r4ZT0Y9O313fRHDa0F2xM8xvqVicLemc5XGPaDR8boqnlJhrX9kzzG+p81S7wNocB3p5SYa1/ZM8xvqNUu8DaHAd6eUmGtf2TPMb6jVLvA2hwHenlJhrX9kzzG+o1S7wNocB3p5SYa1/ZM8xvqNUu8DaHAd6eUmGtf2TPMb6jVLvA2hwHenlJhrX9kzzG+o1S7wNocB3p5SYa1/ZM8xvqNUu8DaHAd6eUmGtf2TPMb6jVLvA2hwHenlJhrX9kzzG+o1S7wNocB3p5SYa1/ZM8xvqNUu8DaHAd6eUmGtf2TPMb6jVLvA2hwHenlJhrX9kzzG+o1S7wNocB3p5SYa1/ZM8xvqNUu8DaHAd6eUmGtf2TPMb6jVLvA2hwHenlJhrX9kzzG+o1S7wNocB3p5SYa1/ZM8xvqNUu8DaHAd6eUsSOwuJAAABd7K0hlsizJaSzV+W6ZU+ZInS5LUuaxq9W1y37dfVdr1b2Dt3rlNdzfFPVHZnx/h728RVbommnt7VoVb1vU2ngAALxS6RSxWJJY06/Mgen0tcv+G5FRWuYvUl6Je3YuvZfeateDtzepvxuqj7x9f296cRVFE253xKzm08AAAA9aWmfWVCU9Ixz3u2Naiqq/ZDGuuminpVTlD7TTVVOVMNk6L/C5XXVOkbrk2/JYuvwfIn9G/qV7GadiPlw8es/iP3ySljR/bc5NmUVHHQUyU1ExsbG7GtS5P5dfeVu5cruVdKuc5SdNNNMZUxk9zBkAAAAAAAAAAAAAAAAAAAAA5eOlKqAAAAAAAAAAAABmui/w5qLWuntG+ni260+tydzF2eLv0Uh8ZpmzZ+W381X25/rm37GArr317obYsHR+nsCn+VZsaNv6Tl1ud+Jy6/tsTcVbE4y9ias7k5/TshLWrNFuMqYXQ1nqAAAAAAAAAAAAAAAAAAAAAAAOXjpSqgAAAAAAAAABftGtEanSJ6OpGcmO/XK/U3vu63L3J97jSxekLGGj55znhHX/AE2bGFuXerqbb0Y0GptH7pkT5syf6j02L/A3Y3+a95VMZpS/ifl6qeEfnj/H0S9jCW7W/rllBGtoAAAAAAAAAAAAAAAAAAAAAAAAAHLx0pVQAAAAAAAD7rIsia2ar9ms2N0juu7Y1N7nLqRPE8b+ItWKelcnKHpbtV3JyphtPRj4ZRUN1RbipNJt5Cf4bfG/W773J3FZxmnLlz5bPyxx7f6/29LWMBRRvr3z9mfMajGIxiIiIlyImpEROpEIKZmZzlIJHwAAAAAAAAAAAAAAAAAAAAAAAAAAA5eOlKqAAAAAAMa66aKZqqnKI7Z3M7duu5VFFETMz1RG+Vb0b3lS0j7U0UZ0YWOlPGer0jt/jzXrRPsVcryuY2ejHdjr9Z6o8oznyZPZ+n9VZlMlNZ7YI2J1NjRPuuvWveusqd3SWIu1dK5VnK10ezOj6Iypieb6cT67fFk9zy1y6y2cwPCeZifXb4snuNcumzmB4TzMT67fFk9xrl02cwPCeZifXb4snuNcumzmB4TzMT67fFk9xrl02cwPCeZifXb4snuNcumzmB4TzMT67fFk9xrl02cwPCeZifXb4snuNcumzmB4TzMT67fFk9xrl02cwPCeZifXb4snuNcumzmB4TzMT67fFk9xrl02cwPCeZifXb4snuNcumzmB4TzMT67fFk9xrl02cwPCeZifXb4snuNcumzmB4TzMT67fFk9xrl02cwPCeZifXb4snuNcumzmB4TzMT67fFk9xrl02cwPCeZifXb4snuNcumzmB4TzMT67fFk9xrl02cwPCeZifXb4snuNcumzmB4TzMT67fFk9xrl02cwPCeZifXb4snuNcumzmB4TzMT67fFk9xrl02cwPCeZifXb4snuNcumzmB4TzMT67fFk9xrl02cwPCeZifXb4snuNcumzmB4TzYcdgcVAAAABXZ0iB0j7Q4XCZ0UfPXwjqjzn8Rv8lo0R7KYzG5V3P+dHGeufKPzOUcM0VdelxQ8fpTFY2rO7Vu4RuiP9xnOXTNG6GwejqcrFO/tmd8z6/iMo+iJHpQAAAAAAAAAAAAAAAAAAAAAAAAAAAAAAAJnan53AAFbutSPx+lMLgqc7tW/hG+Z/3GcoS2jNCYzSNX/Gn5e2qd0R+/KM5UV3+0omkfaHFYvOin5KOEdc+c/iMo83TNE+y2DwGVdUdOvjPVHlH5nOfrCBALMAAAAAAAAAAAAAAAAAAAAAAAAAAAAAAAAABM7U/O6qJeeOIxNnD0e8u1dGP9/tzZwmDxGLue7sUTVV9Pz2R5yorrthStI+1NyvOjCx0Y4z1+nD+fJ0XRPsXatZXMbPSnux/5jznrn7R5oqt+0qVddVdU1VTnMrxRRTRTFNEZRHVEboUMWQAAAAAAAAAAAAAAAAAAAAAAAAAAAAAAAAAAD0X6VuU6BpP2mt2Jm1h46VUds9UfmftHm5dob2Ou4iIvYuro0TviI3zMefVH3nyQVbyj4nF38TX071Wc/wC6uHo6Pg8Fh8Hb93YoimP5856585UNdtAAAAAAAAAAAAAAAAAAAAAAAAAAAAAAAAAAAAAD/9k="/>
          <p:cNvSpPr>
            <a:spLocks noChangeAspect="1" noChangeArrowheads="1"/>
          </p:cNvSpPr>
          <p:nvPr/>
        </p:nvSpPr>
        <p:spPr bwMode="auto">
          <a:xfrm>
            <a:off x="155575" y="-1576388"/>
            <a:ext cx="493395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277" y="3199681"/>
            <a:ext cx="365760" cy="243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279" y="3533530"/>
            <a:ext cx="365760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279" y="3802575"/>
            <a:ext cx="361084" cy="245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278" y="4110037"/>
            <a:ext cx="365760" cy="227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278" y="4404819"/>
            <a:ext cx="365760" cy="24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278" y="4726228"/>
            <a:ext cx="365760" cy="243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279" y="5052251"/>
            <a:ext cx="365760" cy="2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279" y="5333358"/>
            <a:ext cx="365760" cy="24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278" y="5651356"/>
            <a:ext cx="365760" cy="24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278" y="5953044"/>
            <a:ext cx="365760" cy="25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745804"/>
            <a:ext cx="1330324" cy="69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59653" y="6555377"/>
            <a:ext cx="4689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American Community Survey (2012)</a:t>
            </a:r>
            <a:endParaRPr lang="en-US" sz="9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0" y="1377189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74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Z:\To Clear\Andrew\counties_final3_v2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653919"/>
            <a:ext cx="9144000" cy="519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349404" y="2072102"/>
            <a:ext cx="7809643" cy="103438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Hispanic Population is Concentrated in Five Areas Throughout the U.S.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386275"/>
            <a:ext cx="9159048" cy="4663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422817"/>
            <a:ext cx="91309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</a:rPr>
              <a:t>Hispanic Population by County (2010)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9405" y="1927573"/>
            <a:ext cx="46621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pc="-150" dirty="0" smtClean="0">
                <a:solidFill>
                  <a:schemeClr val="accent2"/>
                </a:solidFill>
              </a:rPr>
              <a:t>30%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10465" y="2078457"/>
            <a:ext cx="5525717" cy="10280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200" b="1" dirty="0"/>
              <a:t>Of Hispanics live in the top ten </a:t>
            </a:r>
            <a:r>
              <a:rPr lang="en-US" sz="2200" b="1" dirty="0" smtClean="0"/>
              <a:t>“Hispanic” counties, relative to 10% of non-Hispanics</a:t>
            </a:r>
            <a:endParaRPr lang="en-US" sz="2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9653" y="6610797"/>
            <a:ext cx="4689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U.S. Decennial Census (2010)</a:t>
            </a:r>
            <a:endParaRPr lang="en-US" sz="9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1377189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56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us 378"/>
          <p:cNvSpPr/>
          <p:nvPr/>
        </p:nvSpPr>
        <p:spPr>
          <a:xfrm>
            <a:off x="5471108" y="2734199"/>
            <a:ext cx="187169" cy="187169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0" name="Plus 379"/>
          <p:cNvSpPr/>
          <p:nvPr/>
        </p:nvSpPr>
        <p:spPr>
          <a:xfrm>
            <a:off x="5685405" y="2734199"/>
            <a:ext cx="187169" cy="187169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1" name="Plus 380"/>
          <p:cNvSpPr/>
          <p:nvPr/>
        </p:nvSpPr>
        <p:spPr>
          <a:xfrm>
            <a:off x="5899702" y="2734199"/>
            <a:ext cx="187169" cy="187169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2" name="Plus 381"/>
          <p:cNvSpPr/>
          <p:nvPr/>
        </p:nvSpPr>
        <p:spPr>
          <a:xfrm>
            <a:off x="6113999" y="2734199"/>
            <a:ext cx="187169" cy="187169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3" name="Plus 382"/>
          <p:cNvSpPr/>
          <p:nvPr/>
        </p:nvSpPr>
        <p:spPr>
          <a:xfrm>
            <a:off x="6328296" y="2734199"/>
            <a:ext cx="187169" cy="187169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4" name="Plus 383"/>
          <p:cNvSpPr/>
          <p:nvPr/>
        </p:nvSpPr>
        <p:spPr>
          <a:xfrm>
            <a:off x="6542593" y="2734199"/>
            <a:ext cx="187169" cy="187169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5" name="Plus 384"/>
          <p:cNvSpPr/>
          <p:nvPr/>
        </p:nvSpPr>
        <p:spPr>
          <a:xfrm>
            <a:off x="6756890" y="2734199"/>
            <a:ext cx="187169" cy="187169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6" name="Plus 385"/>
          <p:cNvSpPr/>
          <p:nvPr/>
        </p:nvSpPr>
        <p:spPr>
          <a:xfrm>
            <a:off x="6971187" y="2734199"/>
            <a:ext cx="187169" cy="187169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7" name="Plus 386"/>
          <p:cNvSpPr/>
          <p:nvPr/>
        </p:nvSpPr>
        <p:spPr>
          <a:xfrm>
            <a:off x="7185484" y="2734199"/>
            <a:ext cx="187169" cy="187169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8" name="Plus 387"/>
          <p:cNvSpPr/>
          <p:nvPr/>
        </p:nvSpPr>
        <p:spPr>
          <a:xfrm>
            <a:off x="7399781" y="2734199"/>
            <a:ext cx="187169" cy="187169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Hispanic Population Growth Fueled by Native-Born Citizens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386275"/>
            <a:ext cx="9159048" cy="4663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422817"/>
            <a:ext cx="91309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</a:rPr>
              <a:t>Nativity of Hispanics in the U.S. (2006-2012)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22561" y="2824846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6" name="Oval 15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31024" y="2824846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9" name="Oval 18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05635" y="2824846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22" name="Oval 21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14098" y="2824846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25" name="Oval 24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97172" y="2824846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28" name="Oval 27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339487" y="2824846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31" name="Oval 30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547950" y="2824846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34" name="Oval 33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381802" y="2824846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37" name="Oval 36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590265" y="2824846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40" name="Oval 39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964876" y="2824846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43" name="Oval 42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173339" y="2824846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46" name="Oval 45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798728" y="2824846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49" name="Oval 48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22561" y="332292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52" name="Oval 51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31024" y="332292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55" name="Oval 54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05635" y="332292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58" name="Oval 57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14098" y="332292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61" name="Oval 60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97172" y="332292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64" name="Oval 63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339487" y="332292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67" name="Oval 66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547950" y="332292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70" name="Oval 69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381802" y="332292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73" name="Oval 72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590265" y="332292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76" name="Oval 75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77" name="Freeform 76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964876" y="332292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79" name="Oval 78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80" name="Freeform 79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173339" y="332292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82" name="Oval 81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2798728" y="3322920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85" name="Oval 84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88709" y="2824846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88" name="Oval 87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89" name="Freeform 88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8709" y="332292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91" name="Oval 90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92" name="Freeform 91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922561" y="3826618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94" name="Oval 93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95" name="Freeform 94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131024" y="3826618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97" name="Oval 96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98" name="Freeform 97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505635" y="3826618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00" name="Oval 99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14098" y="3826618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03" name="Oval 102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97172" y="3826618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06" name="Oval 105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1339487" y="3826618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09" name="Oval 108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1547950" y="3826618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12" name="Oval 111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381802" y="3826618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15" name="Oval 114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16" name="Freeform 115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590265" y="3826618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18" name="Oval 117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964876" y="3826618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21" name="Oval 120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2173339" y="3826618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24" name="Oval 123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2798728" y="3826618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127" name="Oval 126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922561" y="4324692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30" name="Oval 129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1131024" y="4324692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33" name="Oval 132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505635" y="4324692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36" name="Oval 135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714098" y="4324692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39" name="Oval 138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297172" y="4324692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42" name="Oval 141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43" name="Freeform 142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339487" y="4324692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45" name="Oval 144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1547950" y="4324692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48" name="Oval 147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381802" y="4324692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51" name="Oval 150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52" name="Freeform 151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2590265" y="4324692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54" name="Oval 153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55" name="Freeform 154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1964876" y="4324692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57" name="Oval 156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2173339" y="4324692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60" name="Oval 159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61" name="Freeform 160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2798728" y="4324692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163" name="Oval 162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64" name="Freeform 163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88709" y="3826618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66" name="Oval 165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67" name="Freeform 166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88709" y="4324692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69" name="Oval 168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70" name="Freeform 169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756413" y="2824846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72" name="Oval 171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73" name="Freeform 172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1756413" y="332292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75" name="Oval 174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76" name="Freeform 175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1756413" y="3826618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78" name="Oval 177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79" name="Freeform 178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1756413" y="4324692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181" name="Oval 180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82" name="Freeform 181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3007191" y="2824846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184" name="Oval 183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85" name="Freeform 184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007191" y="3322920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187" name="Oval 186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3007191" y="3826618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190" name="Oval 189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91" name="Freeform 190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007191" y="4324692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193" name="Oval 192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94" name="Freeform 193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3424117" y="2824846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196" name="Oval 195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197" name="Freeform 196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3632580" y="2824846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199" name="Oval 198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00" name="Freeform 199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3215654" y="2824846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202" name="Oval 201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03" name="Freeform 202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3841043" y="2824846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205" name="Oval 204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06" name="Freeform 205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3424117" y="3322920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208" name="Oval 207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09" name="Freeform 208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3632580" y="3322920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211" name="Oval 210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12" name="Freeform 211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3215654" y="3322920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214" name="Oval 213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15" name="Freeform 214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3841043" y="3322920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217" name="Oval 216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18" name="Freeform 217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3424117" y="3826618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220" name="Oval 219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21" name="Freeform 220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22" name="Group 221"/>
          <p:cNvGrpSpPr/>
          <p:nvPr/>
        </p:nvGrpSpPr>
        <p:grpSpPr>
          <a:xfrm>
            <a:off x="3632580" y="3826618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223" name="Oval 222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24" name="Freeform 223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3215654" y="3826618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226" name="Oval 225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27" name="Freeform 226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3841043" y="3826618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229" name="Oval 228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30" name="Freeform 229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3424117" y="4324692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232" name="Oval 231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33" name="Freeform 232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3632580" y="4324692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235" name="Oval 234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36" name="Freeform 235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3215654" y="4324692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238" name="Oval 237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39" name="Freeform 238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3841043" y="4324692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241" name="Oval 240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42" name="Freeform 241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4049510" y="2824846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244" name="Oval 243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45" name="Freeform 244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049510" y="3322920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247" name="Oval 246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48" name="Freeform 247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4049510" y="3826618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250" name="Oval 249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51" name="Freeform 250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4049510" y="4324692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253" name="Oval 252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54" name="Freeform 253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55" name="Group 254"/>
          <p:cNvGrpSpPr/>
          <p:nvPr/>
        </p:nvGrpSpPr>
        <p:grpSpPr>
          <a:xfrm>
            <a:off x="922561" y="481343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256" name="Oval 255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57" name="Freeform 256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1131024" y="481343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259" name="Oval 258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60" name="Freeform 259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61" name="Group 260"/>
          <p:cNvGrpSpPr/>
          <p:nvPr/>
        </p:nvGrpSpPr>
        <p:grpSpPr>
          <a:xfrm>
            <a:off x="505635" y="481343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262" name="Oval 261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63" name="Freeform 262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714098" y="481343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265" name="Oval 264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66" name="Freeform 265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67" name="Group 266"/>
          <p:cNvGrpSpPr/>
          <p:nvPr/>
        </p:nvGrpSpPr>
        <p:grpSpPr>
          <a:xfrm>
            <a:off x="297172" y="481343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268" name="Oval 267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69" name="Freeform 268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70" name="Group 269"/>
          <p:cNvGrpSpPr/>
          <p:nvPr/>
        </p:nvGrpSpPr>
        <p:grpSpPr>
          <a:xfrm>
            <a:off x="1339487" y="481343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271" name="Oval 270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72" name="Freeform 271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1547950" y="481343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274" name="Oval 273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75" name="Freeform 274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2381802" y="481343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277" name="Oval 276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78" name="Freeform 277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79" name="Group 278"/>
          <p:cNvGrpSpPr/>
          <p:nvPr/>
        </p:nvGrpSpPr>
        <p:grpSpPr>
          <a:xfrm>
            <a:off x="2590265" y="481343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280" name="Oval 279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81" name="Freeform 280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1964876" y="481343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283" name="Oval 282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84" name="Freeform 283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2173339" y="481343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286" name="Oval 285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87" name="Freeform 286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2798728" y="4813430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289" name="Oval 288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90" name="Freeform 289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88709" y="481343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292" name="Oval 291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93" name="Freeform 292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1756413" y="4813430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295" name="Oval 294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96" name="Freeform 295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007191" y="4813430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298" name="Oval 297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299" name="Freeform 298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3424117" y="4813430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301" name="Oval 300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302" name="Freeform 301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632580" y="4813430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304" name="Oval 303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305" name="Freeform 304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3215654" y="4813430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307" name="Oval 306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308" name="Freeform 307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3841043" y="4813430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310" name="Oval 309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311" name="Freeform 310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312" name="Group 311"/>
          <p:cNvGrpSpPr/>
          <p:nvPr/>
        </p:nvGrpSpPr>
        <p:grpSpPr>
          <a:xfrm>
            <a:off x="4049510" y="4813430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313" name="Oval 312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314" name="Freeform 313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sp>
        <p:nvSpPr>
          <p:cNvPr id="345" name="Rectangle 344"/>
          <p:cNvSpPr/>
          <p:nvPr/>
        </p:nvSpPr>
        <p:spPr>
          <a:xfrm>
            <a:off x="-2" y="4118145"/>
            <a:ext cx="9144001" cy="190165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46" name="Group 345"/>
          <p:cNvGrpSpPr/>
          <p:nvPr/>
        </p:nvGrpSpPr>
        <p:grpSpPr>
          <a:xfrm>
            <a:off x="6259992" y="2824846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347" name="Oval 346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348" name="Freeform 347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6474289" y="2824846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350" name="Oval 349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351" name="Freeform 350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5831398" y="2824846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353" name="Oval 352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354" name="Freeform 353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355" name="Group 354"/>
          <p:cNvGrpSpPr/>
          <p:nvPr/>
        </p:nvGrpSpPr>
        <p:grpSpPr>
          <a:xfrm>
            <a:off x="6045695" y="2824846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356" name="Oval 355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357" name="Freeform 356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5617101" y="2824846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359" name="Oval 358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360" name="Freeform 359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6688586" y="2824846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362" name="Oval 361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363" name="Freeform 362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364" name="Group 363"/>
          <p:cNvGrpSpPr/>
          <p:nvPr/>
        </p:nvGrpSpPr>
        <p:grpSpPr>
          <a:xfrm>
            <a:off x="6902883" y="2824846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365" name="Oval 364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366" name="Freeform 365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367" name="Group 366"/>
          <p:cNvGrpSpPr/>
          <p:nvPr/>
        </p:nvGrpSpPr>
        <p:grpSpPr>
          <a:xfrm>
            <a:off x="7331477" y="2824846"/>
            <a:ext cx="167290" cy="461028"/>
            <a:chOff x="-1371600" y="940042"/>
            <a:chExt cx="1041400" cy="2869958"/>
          </a:xfrm>
          <a:solidFill>
            <a:schemeClr val="bg2"/>
          </a:solidFill>
        </p:grpSpPr>
        <p:sp>
          <p:nvSpPr>
            <p:cNvPr id="368" name="Oval 367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369" name="Freeform 368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370" name="Group 369"/>
          <p:cNvGrpSpPr/>
          <p:nvPr/>
        </p:nvGrpSpPr>
        <p:grpSpPr>
          <a:xfrm>
            <a:off x="5402804" y="2824846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371" name="Oval 370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372" name="Freeform 371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7117180" y="2824846"/>
            <a:ext cx="167290" cy="461028"/>
            <a:chOff x="-1371600" y="940042"/>
            <a:chExt cx="1041400" cy="2869958"/>
          </a:xfrm>
          <a:solidFill>
            <a:schemeClr val="accent2"/>
          </a:solidFill>
        </p:grpSpPr>
        <p:sp>
          <p:nvSpPr>
            <p:cNvPr id="374" name="Oval 373"/>
            <p:cNvSpPr/>
            <p:nvPr/>
          </p:nvSpPr>
          <p:spPr>
            <a:xfrm>
              <a:off x="-1186702" y="940042"/>
              <a:ext cx="644996" cy="644996"/>
            </a:xfrm>
            <a:prstGeom prst="ellipse">
              <a:avLst/>
            </a:pr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  <p:sp>
          <p:nvSpPr>
            <p:cNvPr id="375" name="Freeform 374"/>
            <p:cNvSpPr/>
            <p:nvPr/>
          </p:nvSpPr>
          <p:spPr>
            <a:xfrm>
              <a:off x="-1371600" y="1600200"/>
              <a:ext cx="1041400" cy="2209800"/>
            </a:xfrm>
            <a:custGeom>
              <a:avLst/>
              <a:gdLst>
                <a:gd name="connsiteX0" fmla="*/ 63500 w 1130300"/>
                <a:gd name="connsiteY0" fmla="*/ 0 h 3022600"/>
                <a:gd name="connsiteX1" fmla="*/ 939800 w 1130300"/>
                <a:gd name="connsiteY1" fmla="*/ 0 h 3022600"/>
                <a:gd name="connsiteX2" fmla="*/ 1130300 w 1130300"/>
                <a:gd name="connsiteY2" fmla="*/ 215900 h 3022600"/>
                <a:gd name="connsiteX3" fmla="*/ 1130300 w 1130300"/>
                <a:gd name="connsiteY3" fmla="*/ 1333500 h 3022600"/>
                <a:gd name="connsiteX4" fmla="*/ 952500 w 1130300"/>
                <a:gd name="connsiteY4" fmla="*/ 1333500 h 3022600"/>
                <a:gd name="connsiteX5" fmla="*/ 952500 w 1130300"/>
                <a:gd name="connsiteY5" fmla="*/ 330200 h 3022600"/>
                <a:gd name="connsiteX6" fmla="*/ 889000 w 1130300"/>
                <a:gd name="connsiteY6" fmla="*/ 330200 h 3022600"/>
                <a:gd name="connsiteX7" fmla="*/ 889000 w 1130300"/>
                <a:gd name="connsiteY7" fmla="*/ 3022600 h 3022600"/>
                <a:gd name="connsiteX8" fmla="*/ 635000 w 1130300"/>
                <a:gd name="connsiteY8" fmla="*/ 3022600 h 3022600"/>
                <a:gd name="connsiteX9" fmla="*/ 635000 w 1130300"/>
                <a:gd name="connsiteY9" fmla="*/ 1600200 h 3022600"/>
                <a:gd name="connsiteX10" fmla="*/ 571500 w 1130300"/>
                <a:gd name="connsiteY10" fmla="*/ 1600200 h 3022600"/>
                <a:gd name="connsiteX11" fmla="*/ 571500 w 1130300"/>
                <a:gd name="connsiteY11" fmla="*/ 3009900 h 3022600"/>
                <a:gd name="connsiteX12" fmla="*/ 292100 w 1130300"/>
                <a:gd name="connsiteY12" fmla="*/ 3022600 h 3022600"/>
                <a:gd name="connsiteX13" fmla="*/ 292100 w 1130300"/>
                <a:gd name="connsiteY13" fmla="*/ 317500 h 3022600"/>
                <a:gd name="connsiteX14" fmla="*/ 203200 w 1130300"/>
                <a:gd name="connsiteY14" fmla="*/ 317500 h 3022600"/>
                <a:gd name="connsiteX15" fmla="*/ 203200 w 1130300"/>
                <a:gd name="connsiteY15" fmla="*/ 1333500 h 3022600"/>
                <a:gd name="connsiteX16" fmla="*/ 0 w 1130300"/>
                <a:gd name="connsiteY16" fmla="*/ 1333500 h 3022600"/>
                <a:gd name="connsiteX17" fmla="*/ 0 w 1130300"/>
                <a:gd name="connsiteY17" fmla="*/ 177800 h 3022600"/>
                <a:gd name="connsiteX18" fmla="*/ 63500 w 1130300"/>
                <a:gd name="connsiteY18" fmla="*/ 0 h 3022600"/>
                <a:gd name="connsiteX0" fmla="*/ 241300 w 1130300"/>
                <a:gd name="connsiteY0" fmla="*/ 0 h 3048000"/>
                <a:gd name="connsiteX1" fmla="*/ 939800 w 1130300"/>
                <a:gd name="connsiteY1" fmla="*/ 2540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71500 w 1130300"/>
                <a:gd name="connsiteY11" fmla="*/ 30353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2921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03200 w 1130300"/>
                <a:gd name="connsiteY14" fmla="*/ 3429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03200 w 1130300"/>
                <a:gd name="connsiteY15" fmla="*/ 13589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048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2413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292100 w 1130300"/>
                <a:gd name="connsiteY13" fmla="*/ 3429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0 w 1130300"/>
                <a:gd name="connsiteY17" fmla="*/ 203200 h 3048000"/>
                <a:gd name="connsiteX18" fmla="*/ 165100 w 1130300"/>
                <a:gd name="connsiteY18" fmla="*/ 0 h 3048000"/>
                <a:gd name="connsiteX0" fmla="*/ 1651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1651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152400 h 3048000"/>
                <a:gd name="connsiteX18" fmla="*/ 241300 w 1130300"/>
                <a:gd name="connsiteY18" fmla="*/ 0 h 3048000"/>
                <a:gd name="connsiteX0" fmla="*/ 241300 w 1130300"/>
                <a:gd name="connsiteY0" fmla="*/ 0 h 3048000"/>
                <a:gd name="connsiteX1" fmla="*/ 927100 w 1130300"/>
                <a:gd name="connsiteY1" fmla="*/ 0 h 3048000"/>
                <a:gd name="connsiteX2" fmla="*/ 1130300 w 1130300"/>
                <a:gd name="connsiteY2" fmla="*/ 241300 h 3048000"/>
                <a:gd name="connsiteX3" fmla="*/ 1130300 w 1130300"/>
                <a:gd name="connsiteY3" fmla="*/ 1358900 h 3048000"/>
                <a:gd name="connsiteX4" fmla="*/ 952500 w 1130300"/>
                <a:gd name="connsiteY4" fmla="*/ 1358900 h 3048000"/>
                <a:gd name="connsiteX5" fmla="*/ 952500 w 1130300"/>
                <a:gd name="connsiteY5" fmla="*/ 355600 h 3048000"/>
                <a:gd name="connsiteX6" fmla="*/ 889000 w 1130300"/>
                <a:gd name="connsiteY6" fmla="*/ 355600 h 3048000"/>
                <a:gd name="connsiteX7" fmla="*/ 889000 w 1130300"/>
                <a:gd name="connsiteY7" fmla="*/ 3048000 h 3048000"/>
                <a:gd name="connsiteX8" fmla="*/ 635000 w 1130300"/>
                <a:gd name="connsiteY8" fmla="*/ 3048000 h 3048000"/>
                <a:gd name="connsiteX9" fmla="*/ 635000 w 1130300"/>
                <a:gd name="connsiteY9" fmla="*/ 1625600 h 3048000"/>
                <a:gd name="connsiteX10" fmla="*/ 571500 w 1130300"/>
                <a:gd name="connsiteY10" fmla="*/ 1625600 h 3048000"/>
                <a:gd name="connsiteX11" fmla="*/ 546100 w 1130300"/>
                <a:gd name="connsiteY11" fmla="*/ 3048000 h 3048000"/>
                <a:gd name="connsiteX12" fmla="*/ 317500 w 1130300"/>
                <a:gd name="connsiteY12" fmla="*/ 3048000 h 3048000"/>
                <a:gd name="connsiteX13" fmla="*/ 317500 w 1130300"/>
                <a:gd name="connsiteY13" fmla="*/ 381000 h 3048000"/>
                <a:gd name="connsiteX14" fmla="*/ 241300 w 1130300"/>
                <a:gd name="connsiteY14" fmla="*/ 381000 h 3048000"/>
                <a:gd name="connsiteX15" fmla="*/ 241300 w 1130300"/>
                <a:gd name="connsiteY15" fmla="*/ 1371600 h 3048000"/>
                <a:gd name="connsiteX16" fmla="*/ 0 w 1130300"/>
                <a:gd name="connsiteY16" fmla="*/ 1358900 h 3048000"/>
                <a:gd name="connsiteX17" fmla="*/ 88900 w 1130300"/>
                <a:gd name="connsiteY17" fmla="*/ 228600 h 3048000"/>
                <a:gd name="connsiteX18" fmla="*/ 241300 w 11303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  <a:gd name="connsiteX0" fmla="*/ 152400 w 1041400"/>
                <a:gd name="connsiteY0" fmla="*/ 0 h 3048000"/>
                <a:gd name="connsiteX1" fmla="*/ 838200 w 1041400"/>
                <a:gd name="connsiteY1" fmla="*/ 0 h 3048000"/>
                <a:gd name="connsiteX2" fmla="*/ 1041400 w 1041400"/>
                <a:gd name="connsiteY2" fmla="*/ 241300 h 3048000"/>
                <a:gd name="connsiteX3" fmla="*/ 1041400 w 1041400"/>
                <a:gd name="connsiteY3" fmla="*/ 1358900 h 3048000"/>
                <a:gd name="connsiteX4" fmla="*/ 863600 w 1041400"/>
                <a:gd name="connsiteY4" fmla="*/ 1358900 h 3048000"/>
                <a:gd name="connsiteX5" fmla="*/ 863600 w 1041400"/>
                <a:gd name="connsiteY5" fmla="*/ 355600 h 3048000"/>
                <a:gd name="connsiteX6" fmla="*/ 800100 w 1041400"/>
                <a:gd name="connsiteY6" fmla="*/ 355600 h 3048000"/>
                <a:gd name="connsiteX7" fmla="*/ 800100 w 1041400"/>
                <a:gd name="connsiteY7" fmla="*/ 3048000 h 3048000"/>
                <a:gd name="connsiteX8" fmla="*/ 546100 w 1041400"/>
                <a:gd name="connsiteY8" fmla="*/ 3048000 h 3048000"/>
                <a:gd name="connsiteX9" fmla="*/ 546100 w 1041400"/>
                <a:gd name="connsiteY9" fmla="*/ 1625600 h 3048000"/>
                <a:gd name="connsiteX10" fmla="*/ 482600 w 1041400"/>
                <a:gd name="connsiteY10" fmla="*/ 1625600 h 3048000"/>
                <a:gd name="connsiteX11" fmla="*/ 457200 w 1041400"/>
                <a:gd name="connsiteY11" fmla="*/ 3048000 h 3048000"/>
                <a:gd name="connsiteX12" fmla="*/ 228600 w 1041400"/>
                <a:gd name="connsiteY12" fmla="*/ 3048000 h 3048000"/>
                <a:gd name="connsiteX13" fmla="*/ 228600 w 1041400"/>
                <a:gd name="connsiteY13" fmla="*/ 381000 h 3048000"/>
                <a:gd name="connsiteX14" fmla="*/ 152400 w 1041400"/>
                <a:gd name="connsiteY14" fmla="*/ 381000 h 3048000"/>
                <a:gd name="connsiteX15" fmla="*/ 152400 w 1041400"/>
                <a:gd name="connsiteY15" fmla="*/ 1371600 h 3048000"/>
                <a:gd name="connsiteX16" fmla="*/ 0 w 1041400"/>
                <a:gd name="connsiteY16" fmla="*/ 1371600 h 3048000"/>
                <a:gd name="connsiteX17" fmla="*/ 0 w 1041400"/>
                <a:gd name="connsiteY17" fmla="*/ 228600 h 3048000"/>
                <a:gd name="connsiteX18" fmla="*/ 152400 w 1041400"/>
                <a:gd name="connsiteY18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1400" h="3048000">
                  <a:moveTo>
                    <a:pt x="152400" y="0"/>
                  </a:moveTo>
                  <a:lnTo>
                    <a:pt x="838200" y="0"/>
                  </a:lnTo>
                  <a:cubicBezTo>
                    <a:pt x="986367" y="40217"/>
                    <a:pt x="1007533" y="14817"/>
                    <a:pt x="1041400" y="241300"/>
                  </a:cubicBezTo>
                  <a:lnTo>
                    <a:pt x="1041400" y="1358900"/>
                  </a:lnTo>
                  <a:lnTo>
                    <a:pt x="863600" y="1358900"/>
                  </a:lnTo>
                  <a:lnTo>
                    <a:pt x="863600" y="355600"/>
                  </a:lnTo>
                  <a:lnTo>
                    <a:pt x="800100" y="355600"/>
                  </a:lnTo>
                  <a:lnTo>
                    <a:pt x="800100" y="3048000"/>
                  </a:lnTo>
                  <a:lnTo>
                    <a:pt x="546100" y="3048000"/>
                  </a:lnTo>
                  <a:lnTo>
                    <a:pt x="546100" y="1625600"/>
                  </a:lnTo>
                  <a:cubicBezTo>
                    <a:pt x="535517" y="1388533"/>
                    <a:pt x="497417" y="1388533"/>
                    <a:pt x="482600" y="1625600"/>
                  </a:cubicBezTo>
                  <a:lnTo>
                    <a:pt x="457200" y="3048000"/>
                  </a:lnTo>
                  <a:lnTo>
                    <a:pt x="228600" y="3048000"/>
                  </a:lnTo>
                  <a:lnTo>
                    <a:pt x="228600" y="381000"/>
                  </a:lnTo>
                  <a:lnTo>
                    <a:pt x="152400" y="381000"/>
                  </a:lnTo>
                  <a:lnTo>
                    <a:pt x="152400" y="1371600"/>
                  </a:lnTo>
                  <a:lnTo>
                    <a:pt x="0" y="1371600"/>
                  </a:lnTo>
                  <a:lnTo>
                    <a:pt x="0" y="228600"/>
                  </a:lnTo>
                  <a:cubicBezTo>
                    <a:pt x="25400" y="0"/>
                    <a:pt x="12700" y="38100"/>
                    <a:pt x="152400" y="0"/>
                  </a:cubicBezTo>
                  <a:close/>
                </a:path>
              </a:pathLst>
            </a:custGeom>
            <a:grpFill/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 err="1">
                <a:cs typeface="Arial" pitchFamily="34" charset="0"/>
              </a:endParaRPr>
            </a:p>
          </p:txBody>
        </p:sp>
      </p:grpSp>
      <p:sp>
        <p:nvSpPr>
          <p:cNvPr id="376" name="Rectangle 375"/>
          <p:cNvSpPr/>
          <p:nvPr/>
        </p:nvSpPr>
        <p:spPr>
          <a:xfrm>
            <a:off x="-5" y="2064989"/>
            <a:ext cx="5863844" cy="360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Current Population (2012)</a:t>
            </a:r>
          </a:p>
        </p:txBody>
      </p:sp>
      <p:sp>
        <p:nvSpPr>
          <p:cNvPr id="377" name="Rectangle 376"/>
          <p:cNvSpPr/>
          <p:nvPr/>
        </p:nvSpPr>
        <p:spPr>
          <a:xfrm>
            <a:off x="5330487" y="2064989"/>
            <a:ext cx="3908111" cy="360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Growth (2006-12)</a:t>
            </a:r>
          </a:p>
        </p:txBody>
      </p:sp>
      <p:sp>
        <p:nvSpPr>
          <p:cNvPr id="5" name="Right Triangle 4"/>
          <p:cNvSpPr/>
          <p:nvPr/>
        </p:nvSpPr>
        <p:spPr>
          <a:xfrm flipH="1">
            <a:off x="3507834" y="3285874"/>
            <a:ext cx="1713800" cy="824281"/>
          </a:xfrm>
          <a:prstGeom prst="rtTriangl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8" name="Rectangle 377"/>
          <p:cNvSpPr/>
          <p:nvPr/>
        </p:nvSpPr>
        <p:spPr>
          <a:xfrm>
            <a:off x="5205793" y="3285874"/>
            <a:ext cx="3925119" cy="81746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71895" y="3244720"/>
            <a:ext cx="36051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-150" dirty="0" smtClean="0">
                <a:solidFill>
                  <a:schemeClr val="accent2"/>
                </a:solidFill>
              </a:rPr>
              <a:t>87%</a:t>
            </a:r>
          </a:p>
          <a:p>
            <a:r>
              <a:rPr lang="en-US" sz="2000" b="1" dirty="0" smtClean="0"/>
              <a:t>The share of Hispanic population growth attributable to </a:t>
            </a:r>
            <a:r>
              <a:rPr lang="en-US" sz="2000" b="1" u="sng" dirty="0" smtClean="0"/>
              <a:t>native born Hispanics</a:t>
            </a:r>
            <a:endParaRPr lang="en-US" sz="2000" b="1" u="sng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662282" y="3957940"/>
            <a:ext cx="1768956" cy="907296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Right Triangle 388"/>
          <p:cNvSpPr/>
          <p:nvPr/>
        </p:nvSpPr>
        <p:spPr>
          <a:xfrm flipV="1">
            <a:off x="3507834" y="5871060"/>
            <a:ext cx="1697958" cy="802413"/>
          </a:xfrm>
          <a:prstGeom prst="rtTriangl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0" name="Rectangle 389"/>
          <p:cNvSpPr/>
          <p:nvPr/>
        </p:nvSpPr>
        <p:spPr>
          <a:xfrm>
            <a:off x="-5" y="5871060"/>
            <a:ext cx="3453823" cy="8174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09" y="4170014"/>
            <a:ext cx="354513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spc="-150" dirty="0" smtClean="0">
                <a:solidFill>
                  <a:schemeClr val="accent2"/>
                </a:solidFill>
              </a:rPr>
              <a:t>64%</a:t>
            </a:r>
          </a:p>
          <a:p>
            <a:pPr algn="r"/>
            <a:r>
              <a:rPr lang="en-US" sz="2000" b="1" dirty="0" smtClean="0"/>
              <a:t>Of U.S. Hispanics are native born</a:t>
            </a:r>
            <a:endParaRPr lang="en-US" sz="2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159653" y="6555377"/>
            <a:ext cx="4689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American Community Survey (2006 &amp; 2012)</a:t>
            </a:r>
            <a:endParaRPr lang="en-US" sz="900" dirty="0"/>
          </a:p>
        </p:txBody>
      </p:sp>
      <p:cxnSp>
        <p:nvCxnSpPr>
          <p:cNvPr id="392" name="Straight Connector 391"/>
          <p:cNvCxnSpPr/>
          <p:nvPr/>
        </p:nvCxnSpPr>
        <p:spPr>
          <a:xfrm>
            <a:off x="0" y="1377189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74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13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 Is One of the Most Important Attributes to Understand for Hispanic Consumers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0544209"/>
              </p:ext>
            </p:extLst>
          </p:nvPr>
        </p:nvGraphicFramePr>
        <p:xfrm>
          <a:off x="203196" y="1828808"/>
          <a:ext cx="5724524" cy="5029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1563541" y="5999023"/>
            <a:ext cx="603090" cy="24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12%</a:t>
            </a:r>
          </a:p>
        </p:txBody>
      </p:sp>
      <p:sp>
        <p:nvSpPr>
          <p:cNvPr id="6" name="Rectangle 5"/>
          <p:cNvSpPr/>
          <p:nvPr/>
        </p:nvSpPr>
        <p:spPr>
          <a:xfrm>
            <a:off x="1452701" y="5557218"/>
            <a:ext cx="603090" cy="24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13%</a:t>
            </a:r>
          </a:p>
        </p:txBody>
      </p:sp>
      <p:sp>
        <p:nvSpPr>
          <p:cNvPr id="7" name="Rectangle 6"/>
          <p:cNvSpPr/>
          <p:nvPr/>
        </p:nvSpPr>
        <p:spPr>
          <a:xfrm>
            <a:off x="1411136" y="5115412"/>
            <a:ext cx="603090" cy="24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13%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8121" y="4673606"/>
            <a:ext cx="603090" cy="24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12%</a:t>
            </a:r>
          </a:p>
        </p:txBody>
      </p:sp>
      <p:sp>
        <p:nvSpPr>
          <p:cNvPr id="9" name="Rectangle 8"/>
          <p:cNvSpPr/>
          <p:nvPr/>
        </p:nvSpPr>
        <p:spPr>
          <a:xfrm>
            <a:off x="1369571" y="4231800"/>
            <a:ext cx="603090" cy="24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14%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0296" y="3789994"/>
            <a:ext cx="603090" cy="24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15%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63541" y="3348188"/>
            <a:ext cx="603090" cy="24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11%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87016" y="2906382"/>
            <a:ext cx="603090" cy="24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6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%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77971" y="2464576"/>
            <a:ext cx="603090" cy="24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55071" y="2022770"/>
            <a:ext cx="603090" cy="24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%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1386275"/>
            <a:ext cx="9159048" cy="4663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1422817"/>
            <a:ext cx="91309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</a:rPr>
              <a:t>Non-Hispanic &amp; Hispanic Age Distributions (2012)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 rot="16200000">
            <a:off x="-550874" y="2446100"/>
            <a:ext cx="1330036" cy="317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Age Groupings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49058" y="1868828"/>
            <a:ext cx="3109990" cy="468654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61649" y="2605098"/>
            <a:ext cx="296926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-150" dirty="0" smtClean="0">
                <a:solidFill>
                  <a:schemeClr val="accent2"/>
                </a:solidFill>
              </a:rPr>
              <a:t>53%</a:t>
            </a:r>
          </a:p>
          <a:p>
            <a:r>
              <a:rPr lang="en-US" b="1" dirty="0" smtClean="0"/>
              <a:t>Of Hispanics are under 30 (compared to 38% of non-Hispanics)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497365" y="5240107"/>
            <a:ext cx="1410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Youth Boom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344965" y="1953494"/>
            <a:ext cx="0" cy="441959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12107" y="2118982"/>
            <a:ext cx="1538515" cy="691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Hispanic</a:t>
            </a:r>
          </a:p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Median Age </a:t>
            </a:r>
            <a:r>
              <a:rPr lang="en-US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27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70854" y="2118982"/>
            <a:ext cx="1693555" cy="691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on-Hispanic</a:t>
            </a:r>
          </a:p>
          <a:p>
            <a:pPr algn="r"/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Median Age </a:t>
            </a:r>
            <a:r>
              <a:rPr lang="en-US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40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653" y="6642461"/>
            <a:ext cx="4689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American Community Survey (2012)</a:t>
            </a:r>
            <a:endParaRPr lang="en-US" sz="9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0" y="1377189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04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Hispanic Population Will Continue to Grow Rapidly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4590939"/>
              </p:ext>
            </p:extLst>
          </p:nvPr>
        </p:nvGraphicFramePr>
        <p:xfrm>
          <a:off x="-1" y="2105891"/>
          <a:ext cx="5860473" cy="4502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6049058" y="2045723"/>
            <a:ext cx="3109990" cy="468654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049058" y="1988429"/>
            <a:ext cx="3094942" cy="97644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rtlCol="0" anchor="ctr"/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NH-White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2012 – 197MM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2025 </a:t>
            </a:r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197MM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Projected CAGR* </a:t>
            </a:r>
            <a:r>
              <a:rPr lang="en-US" sz="1200" b="1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US" sz="12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0.0%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408310"/>
            <a:ext cx="9144000" cy="4653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409208"/>
            <a:ext cx="5359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Population Projections (2012-2025)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49058" y="3058554"/>
            <a:ext cx="3094942" cy="976444"/>
          </a:xfrm>
          <a:prstGeom prst="roundRect">
            <a:avLst>
              <a:gd name="adj" fmla="val 0"/>
            </a:avLst>
          </a:prstGeom>
          <a:solidFill>
            <a:srgbClr val="FF6F2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rtlCol="0" anchor="ctr"/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Hispanic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2012 – </a:t>
            </a:r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52.9MM</a:t>
            </a:r>
            <a:endParaRPr 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2025 – </a:t>
            </a:r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67.7MM</a:t>
            </a:r>
            <a:endParaRPr 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2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Projected </a:t>
            </a:r>
            <a:r>
              <a:rPr lang="en-US" sz="1200" b="1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CAGR – </a:t>
            </a:r>
            <a:r>
              <a:rPr lang="en-US" sz="12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1.9%</a:t>
            </a:r>
            <a:endParaRPr lang="en-US" sz="1200" b="1" u="sng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049058" y="4128679"/>
            <a:ext cx="3094942" cy="97644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rtlCol="0" anchor="ctr"/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NH-Asian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2012 – </a:t>
            </a:r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15.9MM</a:t>
            </a:r>
            <a:endParaRPr 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2025 – </a:t>
            </a:r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21.2MM</a:t>
            </a:r>
            <a:endParaRPr 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Projected </a:t>
            </a:r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CAGR – </a:t>
            </a:r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2.3%</a:t>
            </a:r>
            <a:endParaRPr 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049058" y="5198805"/>
            <a:ext cx="3094942" cy="97644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rtlCol="0" anchor="ctr"/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NH-African-American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2012 – 39.5MM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2025 – 42.6MM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Projected </a:t>
            </a:r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CAGR – 0.8%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9653" y="6642461"/>
            <a:ext cx="4689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</a:t>
            </a:r>
            <a:r>
              <a:rPr lang="en-US" sz="900" dirty="0" err="1" smtClean="0"/>
              <a:t>Latinum</a:t>
            </a:r>
            <a:r>
              <a:rPr lang="en-US" sz="900" dirty="0" smtClean="0"/>
              <a:t> Population Dynamics Model</a:t>
            </a:r>
            <a:endParaRPr lang="en-US" sz="9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1404899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46686" y="6638436"/>
            <a:ext cx="4689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*CAGR = Compound Annual Growth Rate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0352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15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Multicultural Segments Will Power Future Population Growth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13830" y="1967341"/>
            <a:ext cx="3657600" cy="365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19270" y="3430381"/>
            <a:ext cx="2194560" cy="2194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89886" y="3695557"/>
            <a:ext cx="1929384" cy="19293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734" y="4408789"/>
            <a:ext cx="1216152" cy="12161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61430" y="3368266"/>
            <a:ext cx="3016805" cy="831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spc="-150" dirty="0" smtClean="0">
                <a:latin typeface="Arial" pitchFamily="34" charset="0"/>
                <a:cs typeface="Arial" pitchFamily="34" charset="0"/>
              </a:rPr>
              <a:t>+14.8</a:t>
            </a:r>
          </a:p>
        </p:txBody>
      </p:sp>
      <p:sp>
        <p:nvSpPr>
          <p:cNvPr id="9" name="Rectangle 8"/>
          <p:cNvSpPr/>
          <p:nvPr/>
        </p:nvSpPr>
        <p:spPr>
          <a:xfrm>
            <a:off x="3028008" y="4170569"/>
            <a:ext cx="2011173" cy="831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spc="-150" dirty="0" smtClean="0">
                <a:latin typeface="Arial" pitchFamily="34" charset="0"/>
                <a:cs typeface="Arial" pitchFamily="34" charset="0"/>
              </a:rPr>
              <a:t>+5.3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56217" y="4300799"/>
            <a:ext cx="1565564" cy="831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-150" dirty="0" smtClean="0">
                <a:latin typeface="Arial" pitchFamily="34" charset="0"/>
                <a:cs typeface="Arial" pitchFamily="34" charset="0"/>
              </a:rPr>
              <a:t>+4.1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82095" y="4874300"/>
            <a:ext cx="1143381" cy="498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Arial" pitchFamily="34" charset="0"/>
                <a:cs typeface="Arial" pitchFamily="34" charset="0"/>
              </a:rPr>
              <a:t>+1.6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1408310"/>
            <a:ext cx="9144000" cy="4653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409208"/>
            <a:ext cx="8589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Projected Population Growth  (2012 to 2025)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95502" y="3349291"/>
            <a:ext cx="1205170" cy="498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MM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80829" y="4158247"/>
            <a:ext cx="955570" cy="498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MM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93308" y="4300799"/>
            <a:ext cx="955570" cy="498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MM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6016" y="4853292"/>
            <a:ext cx="511513" cy="360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MM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89473" y="5753100"/>
            <a:ext cx="7365055" cy="99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Compared to a </a:t>
            </a:r>
            <a:r>
              <a:rPr lang="en-US" sz="2800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720K</a:t>
            </a:r>
            <a:r>
              <a:rPr lang="en-US" sz="2800" b="1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decrease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in the </a:t>
            </a:r>
            <a:r>
              <a:rPr lang="en-US" sz="28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non-Hispanic White</a:t>
            </a:r>
            <a:r>
              <a:rPr lang="en-US" sz="28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population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32880" y="1971954"/>
            <a:ext cx="1953881" cy="5426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 smtClean="0">
                <a:latin typeface="Arial" pitchFamily="34" charset="0"/>
                <a:cs typeface="Arial" pitchFamily="34" charset="0"/>
              </a:rPr>
              <a:t>Hispanic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19270" y="3430381"/>
            <a:ext cx="1953881" cy="481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NH: Asian</a:t>
            </a:r>
            <a:endParaRPr lang="en-US" sz="32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94317" y="3695557"/>
            <a:ext cx="1953881" cy="453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NH: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Af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-Am</a:t>
            </a:r>
            <a:endParaRPr lang="en-US" sz="32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734" y="4406928"/>
            <a:ext cx="1249030" cy="380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NH: Other</a:t>
            </a:r>
            <a:endParaRPr lang="en-US" sz="2000" b="1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0" y="1404899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4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AutoShape 4" descr="data:image/jpeg;base64,/9j/4AAQSkZJRgABAQAAAQABAAD/2wCEAAkGBxMTEhUTExMWFhUXFxoYGBgYGBscHBgYGhwbHBgcHR8cHyggHBolHBwYIjEhJSkrLi4uFx8zODMsNygtLisBCgoKDg0OGxAQGywkICYsLCwsNDQvLCwsLCwsLCwsLCwsLC8vLCwsLCwsLCwsLCwsLCwsLCwsLCwsLCwsLCwsLP/AABEIALcBEwMBEQACEQEDEQH/xAAbAAACAwEBAQAAAAAAAAAAAAADBAIFBgEHAP/EAEwQAAECAwQFCAYECwgCAwAAAAECEQADIQQSMUEFBlFhcRMiMoGRobHBB0Jy0eHwFFJisiMkJTNDU3OCktLxFRY0Y4OTosI1s0Sjw//EABsBAAIDAQEBAAAAAAAAAAAAAAIDAAEEBQYH/8QAQREAAQMCAwQIAwYDBwUBAAAAAQACEQMhBBIxBUFRYRNxgZGhsdHwIjLBBhQVQuHxIzNSJENTgpKiwjRicrLSFv/aAAwDAQACEQMRAD8A8w1Plvak7krPc3nFhU7RaLW0NIG+Ynz90NpfMEk6LKyrLfJ2APiBmBiS2wdcPfZU08UvOkgFh14HPJnGG+KAlFKCUxMquVJCCTQE8BlFhRHtFqKwAWpnWu/54xQYAVSFdzhmUBVK6pAdh2dUQi9lAbKdnkuo9HLFyDUDAAnGAJhXuQyipDfDdxghdQ2ULo2RQAO5WvhJfARWSVM0Iq7MMt2W3Dty4RLaBVJXORILgkcIssVB6YlW6enCcsbrxPcaRXRgi6vMmZeslpT6wPtJHk0AaQVhNytbpg6UtJ4EjxeA6JWm5euEv1paxwY+YgHMIVwrGTp2zqA5xD7Un3Qk1G6LQMLVIzAWTCZ8lWCkHgRF5mlLdTqN1BUzZkn+sXAQ5ihKsewxUK8xQlWVXGKhXnQlS1DIxUIswQyYkK5Cjeila4VRFSiVRFFEqiKLhVFqlAqiKlAqiKKBMWqUXiKKGoiHtKt0pX3kDzgwgfor3XRkyUP9cfdU0PoRmukOk6LJyrUuWXDVBBDAuM8e3qjW9kj4kLY3KFpnKUpzUqIyxPAZ1gS1tMIhJQ/o6ii/6rtUguXxAzEDMm6uYsm9ErAVVV0XX6V0FgSlJLFi5ofhFVWEgEKwQg6RQkTFJSXSmiTSoDAYCvGCbp8QgqgeCiiWWoTx2Yw0M4IC7inZdmliUkhX4R3I+afOEAwPzlu5R7hEpKTMU5q3CkX/AOX0VkcESyWYqWEij5166ZnN4E/CMyuQ6yjOszFQo6S3YWxhkBzcwQ5iLFQkiuXznAtaSbq3G0o9oWVMVYOcAwKsT14QDWBtgpJQJoq4+fnygnNOqjTuKjMSx3fCKIAKIGyKqyMi83Nqy65MMM6lmxo+AqskzG9EEk22CvvVoUwQuoLImq0syeYngI5Dz8RXpcO2aLepSKIGUzKpS1qT0VEcC0XmQGk06jyTKNKThhMPWx8RBB7uKQ7CUT+VMo0/NGISeojzgxVKQ7Z9PcSmEawD1pZHAv7oIVuSS/Z5/K5HGl5KsS3EQQqtSXYKqNyImZKVgpJO4wWZpSXU6jdQV8qzDImLgJeYoK7OYqEWZBVLOyJCvMhExSkqBMRWolUWqUSqIoVB4iFM+j2W9omHZKPetHuhjUL9Fca9y3lygSwK6/w/GNFDU9SQTCofoqjJExYoWYUZQIYFJSXDMCQQKisNY/M8NCFwyiVXS1BK0uDRQOOLZbn2w90aGQqExIumbStU0pQkXXVdFKMVMlNB0UgsOvqWaWUEjd7PvsVtdJupaSsQk0FR9ogu2GG8KDZN1RdGpLTPv3u/RRwkpGUoFVcKlqGowxxDs+54I/FZXEBPz1SiQiWnpJSX9ZJzS5Iw4ZwIBFz7CG6USkhbEOHJpgzYuDx7BBsBzSfTcqd8vvipJUCXoDteox93hBkgm9lUEBQPMd2qMj3ufnvajDD781fz6Ka+dUqfPFyRh1tEc0BQEqE2hAOGNDinNuwwBMhEAm1zU8iGW6qMHLsoqoUkUugAuCRhthLCc2mqMgQkkKbHxz2Q/kUsg7l1LF2NQMC7nfsYQEiYRRAXRJ5p44YjcSBnv3wcCEOYyuLlhqYtls3tFxZRpMpGaiEvaU9pXpGhbDLVZpJVLQSZaalIfDa0cqu3+IetaWV6jRAce9EVoCzkvcbgVD4QApgpwx9cb/JKTdVpOS1jrB8niGkExu0qgEEA96TnarK9WYD7QbvD+EAaS0N2m0/M1JTdXZ4qyVcFDzaK6Nyc3HUTqSOz0Sc3RU4Yy1dVfCKghEK9J2jglJklQxBHEEeMUmCDcGUNotSDKlLWodFRHAkRYKU6m12oCYl6RmD1u2sEHlZ3YWmd0Io0uvNIPaPfBioVnODG4og0qk0KSOw/PZB5wknCvGl1IWuWc24gjxi5CWaTxuUrgOBfgXi0EkKCpUSFJQ+TMRVKtPRoh5k87EIHaVHygwhqaK113k3jITg5VVsCQkDvpGvDENzErM+SVjV2UBmNCA4UCGJd0kbXBjWzKeX16lTiRqgGqnxYM7NXdXZEdd3v1UFmwmUSVEgiihUHMEVBAwy7oJ1OblLD8tkXSVpmTljlCHAYMKDa3HGF0mNaYaEwutKVnS2z3/PzlDnsk3QsdayPZJICgVAkPUZkZsS4CsKxTqOZsA3U6QAyVO3TgtRKEBAvEc0M5c3aOwLECmYeBpscyxM81ZIKEpBIFa1etd39Ic5mZADlT1ksktaFhSwkBIxYEdJyHxBDilXahjPX3QJ9++XNHTN7pezW4yXuJBSWLEEMoO2CiSmpDPUGsW+lLQNI7ff0RNdJlLmWVKBIJAFQkBykVPXjWvZBOYGGTvUDpsEe3WEIAUOiWaoIIZI3kEkqLE0FOKGPcTB7dyMwkVHd5/JjS6OCEI0uyC5ecPXm581wS2D0fhWFBzMxEK3TC5ITdfFvj41goDbhLf8AEjcolAC7oU+SvJthzinsDmSFGE5oSFrLigAGwH3xVWciazVbLQenkJkSkKQvmpAJDHB9pDR5+tV/iFdqlsypUpB4Iv1/qrSXp2QXcqTxSfJ4EVhvVO2ViBoAe31hMf2jJP6VPWW8WgxVbxWd2BxDdWHz8kUMeiQeBfwiw4FJcxzfmBC4qVteJKFQ5KLUS6knCLUlLWixy1YoSeqBICa2vUboSq60aFlHAFPA++ALU9uNqDVITtAjJZHEfGLyoxjeLfFK2jRKxgyuB9/XEypjcXTOtkqqyrGKSOp+OEXCPpGnQpeaKsYtVqhb4ioidURNpWMFHtfxg2kysldjQ0kBE+nr3dkOgLBnK9L1Z1eRZjMKFLVfYc5vVvMzAbYKIUc6Uhrpakyp0grYgBZunPo+BY9Ua8Mxr2uBMG31SXFwMgSspbtI8su8SAwIYHN8cNlMMO2NVCgGTDtUDy4jRKSyHLqBHyxhzGkG5QuuLBMWa4FpKiWet01AGbZjd5wLqZgka+9VGncQmLYpCphKC6aMS4DkAEgEls++JRpODL6qnnuSolupnfhnWLEl0KEw2UeyWd5gSKXiwZsT0QXydgdxgqoDGEge/wBlbfiiVa6fsYllPNF4uzBmAABfZXDrjLhKznA71dVmiqZqQwqa12sN+7CNjiISmzKY/sg3FKyGYIYAsxYOSl35whbqrQcvv3yRgmJSs2yEEMQ1dg+I95hkXmVTXyLocySQaZHF8Dt6ohuUTTZP6ZmWhQSJnODkpVdYqyd8FYNTKMtIMa45BHb4d6ZNrlV0uzqcADEthth5+C8IdVbKn/ixllLuQ8wFTOFUxHSIAD5p4QhlEGrnmOXvcrc8gQq5MgChNCaZHD3iNJslZpun9HWaWL6Vqyc4VqzYPmotR6RlrtMjIJ9+/FMp1LXss5aEF23YeMSvMxyT6cRKtNHJHJpGdRjhUx5mv/MPvcvZbNk4Vnb/AOxTJl73hS29q5c3+MRDCGsYEiLVHVTTapicJiwNyle+LkpLqFImS0doB80dOmJ4/SE8QD4gwWd3FJdgcOfyDy+qINYZwxunilvAiCFVyQ7ZlDmO31XRrEfWlpPAkeLwfSngsztls3OPdPoijTcs4pUOw+cTpEh2zKg+Ug+Cn/aco+v2gjvZoPO0pDsFXbu8lITkKLBSTwIiw4JLqVRuoPcoLS0XCXKWmDr4xasEpRdlR9VPY0VCMVXcUla7GkAkAuA+J890EwXClSqXNIKr6Q9Y17yZLFgKCnH5cQSErA+kyWDNkg5JV3qHujdg4+KRwQyRospJ0UVg3ElRAcgZdpxYGgeNNVlNt3BQVHEwl02ZMW2hT4KGo6EdNg3wTqDWoOm5JuVoYlIUFA7govTHLceyFjJMGe9EahiwQ0WB35ygzv1QYZzKHpeSKnRynougNXy/41ggDPzIDVG8Kc5E4nnTCWpVyQMhwismTQjuVh7XblzkJgGIPU3nDmh0XhAXMngii0T7t2hSwF0kswLjKlawBp3nKJ98lPhiMxQ1JWf0Yf2j5iBJcD8viiAaPzeC6y0kESlOMwffAmpuLVYaP6k7atJlUsIXJuhJdwgO7N9ZsN0Kpsa15de6IyRAISi1poQFbeiRGg1GkXQhhTBt6DLUnnOTQlRYBwahql3L74T8Mgg6cuUaq8jksmaghrwzeu2HNcCNUJYQZhWWj7aiWhYKQorDZN17MSaboRWpF7mkGIVssDKqlWRz0QeEMflNyjaTEL0fVGypNjlBUsfpMv8ANXtji44Dp3dnkFppVHAWKbnaEkKd5KP4R5ARkyNO5am43EN0ee9KTdWrMrGW3AqHnFdE1NbtPEj83gCkZ2qUjK+n956NsIMCaLU5m1q41APZ+qQnanp9WcRxSD4ERRoDins2y78zPGPoUlP1TX6s1J4gjweB6HmmjbDDq0+B9EnN1Yn5FB/ePmBFdGUz8UoHj3fqkpmgrQP0b8Cn3vEyFGMdQOjvAhKTtHzRjLWP3TEykbkfTUn6OHelFhscd8RQwuJVX5EWEt8xZWFnvXuaS10vxFcuO/zLBqsVWC243paZa1pHSJetWPlFoehY4n4UL+0F0oOyLlAcMzmuzLe4Iu4hsfhBNN0iphoaSDuSbRqXLle+okXQKkvWpfZhui1CsH6RADaEA/qweDrXXujp4ANyknikVCQbLNWa1LQOYpQpkxIq+eGeyNj6bHiTf371QyQUuwfM5cYG0ki6ISBdHs0s0IrsD4QYJi6B5CuE288lyRQLzuVOa1clsiXZwcMoUMP/ABM89nvcqdUBblSkpAZRJ6vfDnAb0GbQI0pAq5bfi20s4esCQI+FSbiU7aZaBKQErCjzsBUso3Sa813NDXCmDIp9IXGR79/ujcW7kldLcY0yl2JsrzQ2jOWRcLBg4UGJdRUA7VBGQwYAsaxgr1jTMyffD3yTmNDlTizEKIzDuce/Y8aZDhKWTFkeUNvfnsioQFNzdHBUnlHYOUkUNXoAOBG3M7oR0h6TJ79/snN+TMq0SA0PLgNUMlMyNGJMtay9A4LjKpo7nPhAmpDgEQJIJUEWVBAdIL7ohPJUHO4qaNFpUaIB4QMNGqLpHIC7AjJIx34dRxiFgViqVpNAW9UuSmWStTKVVw7FRUBzkkUfujiY10Vj2eS7mDwXTUQ+Y13cO1WatPIFDynYgjubuEZekhOOy6h0I8R9F2XrFKUGvNxQrxDiIKoQO2XiBu8Qgp1gkk1WgjrEF0jOKWdn4kfkKlM0lZ1YTZYf7Q84he3ih+5Ygf3bu4oInIyU9HcVyfLd4RB1pbqTxq0jsK+W3lgeyISlwlVTE4X0vscYcIgIVwVFSTlBSqhKz0vQgHcQ4irIgSNFXTrBKOMtPUkDygS0Jor1Bo4oX0BAFEs4bPABhi708IoNRHEPOqRn6HQaXlDZgcOqCyom4tw3BV03Quxfan4xIhM+9g6hLL0UsYFJbf8ACLAuo7EMc0jklLsa1xJXrno/0rOtUhcycq8oTSgG6BQJQct5MW24TajQDZUPpFP4yn9invXMjqYIfwyeZ8gszvmVBo+y3k84KJKroZqHI44jBiM8RGl5IETz9+55ITrIU7VYrp5RJQUkXea7colLKFRgSLwyqdkBQOoOuo6j7hFUNgEKz0oX622Zd8OGYGClPjUK3sdgEyWXQo5ukpLBy7JvVVjTcDnVNZ8OAnvnzgq2NtKrJMsp3ZMMxv3xqGVtggccwTcrnUMA4zohjKrBGj1JlCaapLgAYhiQ5G8g4PlhGcVBnLN6MgxIQOSgy28qhpCLKlqJZIOGHYK7nIxhdQ5VbRKOJOTMexoIGboCNygJDVYkRQBmVZIXZoLYfERDKgAXLtMM4gJKsCCppmTLplubpqRvbtwpjA5AXZiLq5gQFOxWRSiEpxz4efCLqEASqAlOS1BBUki9i2zcfunI0xFYAtzAHRRpykpSZLdz5N4YQyICtpupyiw4v5x57H2rHqC9pscThRHE+aCA+Hz81jCusQhzElgcHiIQBokp6DAp+t0utMUFCBpvSdolRSK8QhJvDBRHAkRAYVOYHa3XDpCexuqWq7vcDiTQcIa2dSYC51ZlEy1jA53AR5/TXkrWz6Mt0wJXy9wkAh1kODsCEkNhjHRHQtEGSvKONRxmw5KFrtFsRLSqYAoEAhSQXqBjdITmcWjI4FdSiyg6wk9wPjY9iWk6wrzl0L4qJftJb4QRztbnIkKNw9CpUNIOIcNxj6Ka9ZE5ggjFiD280RQLjuQVMLSYY6QT1H6SvpWm5alEDDemvj5QUkXIShhsxhrge/6hFVa5ShRQB2EH3QOcFWcJVG7yXybqhRSXqGvCDBCS6jUbq0qh+jr2Hu98aly8zeK9O9E8r8TUds9XhLEWz5Vpraqk9IQ/HBl+CQMvrLzjr4Fv8MnmfILJUKzT1wzw742ETZLBhNWu0LmBPKLqEskUFKZBtghTKbaRMb/FWXlxUEyCA4zxAwrseGhoQl8mFYWS2TEJIChi9QDVmcONjVhT6bHXcqDiDZDs8oHE8K9++CE6qn2TFmkMpxxd8IEusZVEq2n6QUqWJZCQBVw7mhbdicc4ztow7OCjL5EJO8xolvj8IdlkJcwmbNaJaVOsE40F0mo+qQxyzgXscWwNVGuAK5PtN9RI6L80PW69H2n4wTKeVoB1Uc6SoBZ7IsgC5UEpqfbeUSgXWuBnGeFWanCFMYGFxG9G6SAChBG6DkwpCaNzkZdRfdQIGLOWfubjxhTC7OZ0RPAgKNltZlreWWJBFQDShzwq0E6k14goQ4tupplpCXepxcMDQu1dtN7wO+FOaWUsM0MjcqbqtlqzJBsqSoJPOXiBt3xyMWP4vYF0KT3NbYwnho6SW/BS/wCBPujKWDgtIxdYaPd3lQm6Gs5oZKOxvBoDI3gmDHYgfnKQtOrdm/VAcFrH/aB6JvBNbtTFD8/gPRJr1Ws/1FDgtXmTFdAxNG18UN47gqnTmg7HIlmbNXMQkDJSXUckpBTUnZ14OYgwocQ1syms21iBuaew/QrLyLEhB+kWhkId5cmaLxmJIGKQAXcjnswxutjrbg2gdHT+J287h2rJiNpVsQZeYHAfuu/3qCkJUmXLTcKnlnopFWIIZw91gA3NxwZGIaxjsupV4Vr3SQ7KPfvdw5LM2u1LmKUpwL5cgBk02B8HOZzgmV3NsgqYRh+ISntF6ZnSk3AwApwO4EFzl5QZxDCPibKQMDUDiWvi/Cbq2sty03kzEpC1c5Kk0eiQMKGod24xbXNcw5dN4OoS6jalKq0u+b8rhoeX6LO2ywKRNUlQY1FcDvHd2wvIWgbxuWp1dtZxdod44H0OoRbJYSoukFVMg+GOHGF1JyrTg8oqiTxRVySOkCONIQuvAdouolxEJars2BJ+R746wFl4MugkLZeidH4gP20zxT7oW35QulW+ZZr0gv8ATW/y0f8AaOvggejtxP0WOpAKprDo6ZOVdQ1BUklhkHYGrmH1XhjZKW34jZc0lYFSpgC1JJYF0qcEOw2EYHLui6VRtQZgrILfhU5aye2rsG7c4ZIlKIhXcrQ0syb6ryVBJPScm6Ocx6HSXKDO4riXjEahFTKOr3v3FOtlze/eirUSa9e6vujY4SFnzlMoBH9YANVF0pmySytV2ueDVOQqQKlh17KwupVDEbKZcuzpRQSmoILEbOynZBscHNkIHCDBUEyiohJapapYDr2YQTnZWyVGwTAX0zm+TBnwyNRliISHEpsQoqW/HKGgcVWmietli5MBQJL1BKSkKSagoJoqikuBUV2Qtr8xgevejIjegImKNBiWHEnCDIi50Q23Lq5aglJvCuQNQ4cON4474o3MBQWF10Fq598FHFL10Tc61KUlKWpQk3iXZ/VNHJLkiEjDgOkFNz2hAWX2CGEKmlajV7TUuVZwhSVkhSi6QlqmmKhHCx9QNrdgXcwWz6lelnaRqdZ9Cn16zSMSmYP3U/zRk6cLV+DV9xb3n0URrJZyHdY4p9xMTpmqjsjEjh3oM3WSzt0i29J90TpmoTsrEgTA7wqa3a1A3uQDoTdeYqhIJ/RoLFR3lsMCI1to2zOMe9/Bc6CXZWiTy+nFVWss+SEhRBmTBdWmZOum5dWCAhKGSxzbpOHfLA7EPY7+GV28JswPaX4g5QNRv7dewanzyNst65pK7TeVUlLoDVwoKvkArAADiVSs9wDKZAG+D9eHUhpUKVOXPBN7Ejdute/WgLChzlhLBmSTVPc17w3Rl+GcrZ99q1DPGZ4EbhOnhEpNaTya1nFQwIyEOEZw0bklzSaTqh3jwCMQL9wXQlYB4KGwA0MVfLmMyPJS3SZBEOHcezf9UeSLqqkg5KDipz2B6vvG+La9w+Jnvl73dSB9Nrv4dW/h28vXrTyJylTZQmF0IIBJqACQS+bNVqtjR4dUrCqAYg70jDUDhhUEl0i3Ecira22p7Q8soBASApxdqHNcCK+EE0/FB0QdFOGkCTNlZTbRdAEwXXzxHbl103wwgTYrEAYmFM2dJySeIEVlCIVHDQlCXZg5wjY35QuNVHxmeJV76J0fk9G+bN+8fdCW/KF063zLJ+kKasW1TJJASgPdJFUij+UdfBVIpweJWR9IPus0m2zQebeG0JBrmxAxFMDG05XaoW08qFaLfMUq9MKlHBzsGAGwDYKCBADLNCZlDkM6SqaitePGLLuSoUE1L0wwZw3H4wAygzCp2HJtKMjSYOY8YvOEH3eN6ZTb+ESQg6EhM2fSN0hSaKBcEEj5z7Yp9MO3KspG9dm6SLknEl3zO2CjLYBV0Wa5KH/aTHt78cYF0b0baRGinO0sZiry1KUdprtOe8ntgGZBYKzTfvXRalA3kluuM9Q1i45RI0hMaKYAB1Tto0wqYhEtSUJSgBriSCWSEgqqxLcITTr9E4l7TJ/fejdSzD4SuWe1BJSoYpIUKZguI2Nr06wgJDqb2GU3b9LKnEFTCgHNBDsSc3OJLDABg1IKnRDBZC55KEpaSGfth3WlxdFslpAZw7EHJiARRinBr2eY2QL2goxIUVkUYxcKJizzmSeJ8o8xtS1YdQ+q9vsEThf8x8gpKW+Uc5dnKo0AJJAG8RACdEL3NaCXWA1TWitGJmhZU7oKSlIZhV6it5XNNN7b4N7+hc1tr7+737heRxGM/EHPDSQxsQBv5n3okdaZcpBQUteN69dVzioMw5pxbL4mIx9Rz3tdoI3W38Vjqmow0/upIN5IMndr42VFLA6S1krpdCypkUYAFWJA+ELqSbNFvfcPZXfw+fKBWeXHnYT4SearUpVNXeDXUlklWas1MGftER+Wk2DqfLgiaXVn5h8o05njG9K6UJISCoEKU2DZttwi6ESTFwFMQSQATYlctUtN1Vw4JqHPeDhxEFTc7MMw3qV2syOFM7uP0PmiTklUpBSCSkAimzEfOyCaQ2oQdClVJfRaW6iCOxGJCkBV7EYKusXxTh8sIG7XFsefeo4h7Q6deMRzC5IS9ZaiBsNfE0i3OizxKFtPMJYYHem5E5zdUkXu49cGBAkGyUXfFlcL+96uJdrWoCUpCSlmTkyuOb4Nm4jVTLHN5rI4Pp1ZmAe1H+kmWpKUtyZDpepZ8H2g06ouobBw9lHQoMdmY/UeSbC3qWrWNdK7AvPYwBldzea0PopT+TZPtzfvr90JboF0q3zLUygQXdhQY50hbolU3RfTJ9wPkN7Y+bws3KMIqZwLc4Vrjw947RFEK1JGFQXFHIx3xcKpX1wqLMlttCe+g74gVKabCg4pSrihH8sFJGiiXt1lkS0KmGRJKUpcuhLsMhzT1DaYhqOAkk95VtbmMBeeW9pq7ypaBsSlCQlI2AADtxLRgdi6h/Me8rrMwzGjRfaOWiTMSpUqWUOL4VLQoFL1LEUIDkEbN5gqOJqNdGY95VVqDHNNrr0dWhLJX8Vs/wDsy690dIVqpHzHvK4+Rs6BDOgLIXeyWc1/UyzxxTFGtVA+Z3eVbWtnQJLSGrtmAC0WWQopxQJUtN9OYwAChiCTtBoSQPT1ZkOPeUeRmhA7lGToqwzUImypEi4tIKTyIAIrkQz0wIeCOJqObBcSOtV0Aa6YAK+m6u2bpJs8p1AOBLQRtoGbsgG1HN0JRESbpiXq1ZP1Ena3JS897VzEOOKqx8x7ykdE2f0XFasWVL/gJR/0kU7EjsgfvVb+s95R9Aw7gldIaPskmUqYLLJUxAYpSl3IGLVNcN0U7F1gJzHvVsw7HOiB3KjKEve+i2e79S41OIL9fdGf8RrT8xWz7jSjRaGwaDsk6WmYmSkJLlucGLkKBZQwII6oJ56Y5n3KlLE18KDTpugdQRJmq9mylf8AKZ/NAdEzgmjauK/r8G+ipNYtDSEGRLlouqmLqbyyyUsMCr6y0HqMJrFtFheFpw+IrYzNTrGWZSSLCY3SBOqz+tNnlylXEOlLB3mKZSsrwKmYAv1mM2FqVKozvMm8WFh3b1wcRRBxAw9IBrdXcO2eG7rWfTaJSHa+s5qCCX69m6GVG1Xn4oHKQvR4anRoMii1x5hpPjCq9I2tKiEJKje6VC4GdNvzhDKdMtGZ0W0/dDUq9IRRpzJ1sZ7kM2xSQyLOyRQAzA7eEZjTY4y59+pdD7viw0BtIQP+5spG0WgmbLUJahd9UnGhHSwzhrGAU3DML7/0Waqyt0rB0ZB4cbcdFO0WhSgQuWwxBCgpssMeyJTY1rgWu8IRVqOIyHpKduRBjs17lOyWhZloCQkAJFVPXgBgIuoGB5nwV4XD4h9JpEARvm/du61GylSCrmCp208CWg3ljwL+/JLpYSuxzhlHfb18FBc1lPcavOuVBHBgX8REBBET1Sqq0KrDmDevLeeyAe5GXOSQwQpJHRN1OWVC7dUSmSDdwPek1sO7LIYRGmn0Mqzk2wKSKKIIqQGruq/XBhpaZBEpeVz2zkJHvdqrdExE0Sk3gFlVf3gu8QKHpIH8W+NpALSOo+XqVgZUdTcH66t5wOPgi2hPJqKMWzbrjTQHwBcDaJz4lzhaY8gtb6LB+TJHtTv/AGTYQ3QLqVfmV7O0tZkEy5k6UlQYlKlAEUBFDuaEPqNBIJWqjgsRUYHMpkjiBKDN0pY1AfjEh3x5RAbv6uuF9KziE38PxY/unf6SvpWkLIlQULVZ6JIYTEh6pZ3WXwPbFdIz+od6n3DF/wCE/wD0n0TsvS9m9W0Sf9xP80EHt4hLdgsSP7t3+ko6dJSP10o/6iffBdI3iEH3PEf4bu4+ikbfZyG5aV/uJ98WKjeKhwWI/wAN3cfRUutdqeyqTZ1yVG8Cq/PFEJ55bEqPNAbfmzQqqQ9sSnUMPVpvBLHdxWDl6SDAunrUPdHOLV1ejfwK5MtCZhEt0grIQ5UABeLOS1BWpiNa7NZWabgND3L07R2k0JkpFotdmM0HpJUlmyzDls2HmepTqAD4iJXJqYHEOd8FJ8dR9EdGnrIP/l2dsmWkN/yMWa1P+od6obMxn+E7/SVTaz6wyeQMuVapSlzVJlAhaeYFllrLYBKXPFtsLdUYZghNZs7EtcM9N3cb8k7K0pYkhKZdqkhCEhKUXxgkMnDduMD0tPiEwbPxkXpO7kSZp2yFh9IlEDI127uEX0zP6gq/C8Yf7pyp9K66WOWq7LaY31RdHa2PAdcWaoHNA3Z9bQiFXzPSLJJcSlVDBlb3zT1YZxXSDVEMFVAyoM7TUucm8tbKL1IJZ/qjAAUwxZzGR73F11sp4Go1shvkhjTclqrq2w9eUDlKs4d41C0ur2mLNKs6EKnJCucoi6uhWpSm6OQIHVGynUYGwSstbZmLc8uFM+Hqn/7w2T9ensV7oLpmcUr8Kxn+GfD1Wb1j0tLVaLMqSozAm+VBAJIF6Vi7bD2QnEMOIpllO5v5LTQ/sDXOxQLQ4ZRvuqDXRa1zgpUpaUggc9Od0nbteFUmVm0C54jqPNZdm9G7auUwZbaeIHDsVKt2qKP0q9m/44wkaL3JImJvwSk+WC5utt3CmfzlEKIATO/Sd6VtEoP0W3RRCJptxQLSm6HIYY9TRYBJshc4NaSTYXKYs9omIQUCQpQJUVOlYJCkKQw5tOk+eApDqWIYwQSO8eq83tGnTxNUPa/dGjuJPDmgz7bdBVNk5EKUoEVUi5eogAKvEYBroCWB50PbXY+zb93qud91LPiLhAjc7/5SsuaFMQ7HChqIzFpaYK9HTxFOtdl+whGLREa4sgAvBt1SakZTKNZEhno4gyBNkhhdlAdqrjQcwJExanCb0ou3+YX4wL3Q+n2+S5GJZnqOa3X6yU3brShaypJcFqsdgEdalVGULhYrBvFUhwvbyWz9F6G0ZZ/9U/8A2TYm4dSbW+ZZfW9/pk470f8ArRHExJ/jOX0DYo/sFIdf/s5VM1RbJ8fmsIhdGQF2Wrm1xf3NSKIRB0m64EF6gNtYDgIpH2qJmG+10cLr9sRWI4oywkHog4YAUemWyJCHM5Rny0lFQkEgu7UPZFixlA8lzS3iCqgkNRu6NA1hcdxtIULOSVJAoSRUjrPcIMwBdKYKj3gNsZ/X6LQJUmtA42de53jJIXoIcN8ohG7g4/pT4xNFQk6JeQsKnFTC6gXRTFR6R6nAhtmsjisQDqlcu3NsOs6+EBNTrU7UAY5NwMLla2tglVOk9IObiSzdIvnspDqbLZiubjcQZ6Kn2n6evdxSKN/U0HMmFjDMrZKIVZBvl4rkigCDATFntLUZi+QzwiFpRNqCIA7hz+qbk2Uk3iWUCC20DzijUAEBOp4JxcHusQQrBU8gAe6Fyt+U9aGmY22KlH0YCmmfcWhexVXwumin3B36o1YOplqjnZcH7RYPp8A8ROX4u7XwlarWmXy9jv8ArsAGxvI5zHiUn+LfHRDCS+kYi8LwdLFtomhixq0gH6+Erz5VpJQwLp6Q7KMdlcI4skfCV9WytP8AFYJJFuf07UYWeYplXkHm0JJLguX6ONSXxrHTbsyob5hovFVPtrhqZLBQeCDcSBcbuWkQll6Pm7U9p/lizsl4/MFB9ucOR/Jd3hVmlJaglaSQWQXYmhI4bC8ZatDoKjWkyZC7OB2mdpYWrVFMtbDgCTJJgzAjQeauZNrUZgUVXnLEZIFA52YjtjlmgOjIaNBPWkupZBLtULTNlSZhSqoUxydsKPixY0dsTQQeDccmYbkbazX0jScNQfWT9OcKjTo/kqXlFN5TJUkpIcIOeTNhtfON9SpmNxBt9UvZrOjquaHSIPmAjWeTeHSYu20YAxqoYdlWnJsVzNq7YxOCxZY0BzSARO7tHMIMsFUwpJYB6sHcMMyYNuGbmy3Wavt2v0Taga2e2FOfRRYnmitcTjlTBu+KrMawhjQtOzcVXr0nV6zuMDQQE1Jt34ESiokiYSUkEMAKMWY85izxkq03ipmPygW6zr4LTg3sqVpBvr2Aa990eyzOaKtu64cxxyqsXTDqpPV5L1X0aJ/Jlm9mZ96ZHQ3DqXBrfMqPWfQNqmWmbMlynQSkg8ogOyEg0KnxGyOPiKNR1QkCy9lsraeDoYRjHuhwBmx4k6gKsTqhbGIMlLkgfnE1OeeG/dAjD1LQtB21giCHHXkf06h3qSNS7Yk9CVRlMZgwJoQO56YQRw9Th4pTds4MGxOv9J8PWyaOqFsNLsskYgTE54eEKOGqLU3buC4nuKhK1WtYe9LGYe/Lo1K875eB6B50Hki/GcIBJf8A7XD6Ja3avWqQgzFpSEgZzEVNaAA1JwAiOouaPiCsbYwrzDXn/SVmLZZp83EUyF4d+0wTXsYsVbEdL8xtw3fqvrNYJiRVI4OIp1QHQq6Famz5k7o2xLe8lKHH2h2YRTnbk6ni6LDmj9lq5Wq1qWEKSZN1bEHlFF3bHmUbYawf3V/JWdvYUEiHW5D1S+sWr86VLBXOkoUqiEpUsqO2hQGYGpcZVwguiLBmdEeKz1NrU6sspZwTvhseZXNU9UpikLmGbcQQLroKrxq5AvJLVDGr12Vb0TqrQTZY6e1aWFc4AFwMb4vfkU3p7QMuz2abOM5SinmpAlgArJZFb5IS9eFcxAHDNF58P1Wn8equMNpgf5p+g4+fBYKyWR6l2O7Ha9YF7o0SaVS9wmp9lDUJYtiM3aFtcZTnV9xCH9AALlR7sYLpDwQDW3789PcK51U0Smata1laZYF1+aLysVdIEXQliWcgEGGBocIcUNPFvpuz02yYjedeozPDibK9tujZSSgyeVmpKSTz5fOVmlJQk4AEkgEdYIhVSmGwW3HuwXRw+OrPLmVwGO6jYcXAkWOguOeoVwdW7K3OVMvMDd5RLgG8KgJZwpN012u2EaG0KZ3rmVNr4xpkNETEwbm2l94Mi3DVEVqxZEqTfVMqBzb7jFiQoJFHLPwfGC+70wJJS/xjGuJa1otvjTsJ5emijbNW7KbwTLUQAQpJmLKsrwYKDMkgvhzhFdEybBB+KYotOdwIPBoi8201NxHJZfQa1KlykTp803Lb9HtACikTAtP4FYAYp5wxHfHXcWn495ZI6xr9e9eZOEYwGkW2m4WZUky1zZRd5U1aC+bKLHrjk7RphlaW6OAcO3XxXu9gVukwgYdWHL2ajzjsVjoxTobYSPPwPdHW2dUz0BykL5v9rcL0G03kaPAd36/7gUcgRvIXnLrNW0OZnFY7yB3R5fFunEuPPyX2nYtIM2VSaN7J7XXPmrW0SigoZL3rpfY4frqVdsc1tTpGnMdJCy0Mpp3taTzsEO3WmfyxQZJISgtMdkm9cIBelCCnHsgsM2k1mYOuTpvtKxUnDpQ1wtxVTbLZfWQELTcXMBvYXjydB/Co8CNsa8kDNIuB3Xv4rTs9+au7qP8Ax9EbR+Cva8kx1sCP4Z615j7Uf9YP/AeZQywnsPWT34+AEONqi5Ql2GvuPvzSk9H4RTgsTUbQG8ox1v5h7F6fZ/8A0LI3h3fJVxZ5qJM5C5aQEklKqnoEHaXegPVvhI6SDmSiKTiA03W1QmgqntEOaXQszmtlaT0cJ/Jll9hX3lxqGgSavzFX5lEkksBRn6oQ4XTGOtEKaZRxYvFgWUkSkrRYlGbygfohNAXclSVPuYo7VGKhWSFxNiUC6QQ5fCoJAqXqUg4DJs6QMFESIRLXPTKSZkxZShIdyzADMnMmg38YF1ghEkxqvMNNad+lzrxW0sOEJKhQZKP2jR9mFWc8+u8uOll2sNQFNtzcpVM6WkXRMTxcRmyON4K0EgWlRnW2ViZiaDaPkiLbSqTYFWHsGpCIZEyzpQuchUpE0XpZOzYrC6thebYdxZz6L0tlam4kTorjVjW6TIK0TVJWggqSxchTF0jZe7AanEmNNDO1pa4WWTE06bzmYb+4S1jmrt1slpUq8ZiuddqEykVLbvVfF1uamAAfUfLk89DSpkAjx4e7L1L6EUqvOwSlgE4lgQ1OinYMBTCNZaZlc9tdmTJFzysPWFh/SlZJ5sstdwJliYgzEpvKKCUrFT0brqAoOkRtgCxx1jv3rQyvRbLQSSCbwACOrXvOllhbDIOKScDiGNQ22m2MVSNJXTpVGAgkHw98kwqTS6CAMVC6HxDsxqWbf2wDQNJ8/RN6Qk9K4e+snr5dyWtEgqVR94cY55/LQxoDdSlPrgthrfLT3PevU9WNFITYpKL90T5QWcPWSCTUqS4vYjMBqBo1dDaCdVz3Yp7qnSNb8p8Z0tBi0Rw33lNStGolgzBaL73yoHkkhZJ54FAkBTqoS3W5FtphomZ14D09EyriatYimKeXS4zEiNOJMcYmLaQuvZ0BTzHUTRV9uTCglTJvPRgCaVfNy8yNAJP7e96E1MQ94a1lhuj5iJ1gczF7crRxU6yAIBtcklAW72hAvlZClFQS1bwBo1YmVoi/HfrKotxjs38FwDo/I6wAgBpPK15VVLXYRKmS12mSCsMVJmFSmLGnOI6d4jHHOrqOVzSHkd/vetLaWNp1Guo0nQDMEWnTgPywD1TqqK16Xl2e02q0SwqdImBC50xIFJgCh6zDFSafaEG/E0/goh0uJMdXLtnksv3QsLnYgZYDQBBPXMHhzm6x9ttvK2iZPKLpmhKiMnAZwHLPixzJgcVWz02Md8zJB8wu9srC9DVeWTkc1rhMTv4de+Dysm9GL6Wxx4f0jfsono3df0Xivt1l++0+OT/kY+qaWvd3iOsSvFgLP2pJvTBRnJ6lc4dxjzWNblxDu/vX2P7O1xV2XSncMp/ymPKFci0K5NAUXSZaSKYEJcNwPzhHIFNrqhy2OYjvK52YU2Z4kAT4IStMq9dKVJGI5wLvkQR2xoGFpUniJJWCnWrVqoZSi/yni2JBM8QktJ28TkpDMyzvDXT34RdGhke6NCPquvhS+lVDKohxE++dknJWEBTqzdmckXUuwqT1R28KQ2nLuK83t6lUxOOy0mkkNH1P1VbbJhM28m8GDOzHMGh4xHVWzIKqhs6u2kab2X4SPVfS3UVYksCXxwbOuAhFZwJDpXX2cx7GOpFsX6teHcvpdjF1SnN5JO16C990K7IvpJsd6W7Dhj5G5WMjSc1KQBMmMMGWrDthJzbiumxtDLemD2D0XtPo7H5NsuP5tXiqOmNAvKVfmK7pPXazyJqpK0TipDAlKUNUA0dYOeyMVTFNY4tMrtYXYOIxFFtZrmgHiTOvUUofSLZspc/sQP8A9IX99bzWofZjEf1M7z/8qJ9INnP6K0f8f54E4xp4++1GPsziB+dnj6KB9IEj9ROPFSR/2ivvjeaIfZmtve3uPostrjram2BMlMtSZaSVLBWHUv1HbJNS2ZI2QNSuSLWV0tiCnUILw6OSzKQj9UP4vhCOkf8A1FbBspnEdyHNUj9W373wiB7+JVnZrBv8P1VhoC0oQoTDZ0LSklgSWUraaVA2ZnhWPcWm5lFQ2UK7SQ7KOMa8f3WstmuS5iShdmlKSrEKKiPKB6XkjH2fotv0jvBZdRKaoSm69BUkDY5qR38YAuDjdaTstrWwCT5+/d0zq7pydKWqfLuJUU8mCUAm64Kmc5kJ/hh+c0rN1KzUNl0MSC6oDlBgXjTU28FczNcbcrCc3BCP5TAnE1DvWpmxMC3Vk9p9UlatYrYtJC7QsgulSXSxBDEEAMzQJr1DaU9mzME0fyW+azTLQSkKUwwxdi7eY6osnMMyy/dadN5YQDvHUZ8oIXJiiQUlRZT5mrivdEbYyFb6dMsLeUdiJMkFSRMdyQ6quXfnHfV3gs1yCoaMsa9g3XA4jUj6/uiWCYmqS20cMT3+MBUbJlacLWgZCeY+vr1dSflpTkAfOFFt1rBMakqN0bA3Cnzv3xcKjJKgt+I3bIkooGsLkxdBSpLAAVJwYNiScBm4iIHvFNpe7QarRWyTLkWdFmmLAmsZ5ALgrBdIcVKXDAjOWk0gdlxVqVMaR8LIA3ePEzcf9y8XijUxmJbRGtQ35AegHhzVHY0idMmzLwSa1LVQkAYE4uVvtBoco1NOfU31PavQOb0V2tkWaNdGzwH9RMdhKQE5aUAC6HJNA+OFVbAwqMsc4008a6lTDKYH7rkYv7M0cdi34nFVCZ0AsABoJ32uYi50RZYWoLUFMAcSoGhoAAAz8R4Rf32uSb+SE/ZrZTQ1vRkzzdPmk5l6pWEm8lujUM9aUNGyGULq13VSHOF1twGy6OBY6nTcS2ZAO477+yuW+3zHkoQkXAhF8q4B2Y5DjV9kZKFBhzlxuSY7/fYuVUZVbTY9ukSedtI16oBUJ9FqGVD2gRZnfqsuJNI4WjiaBiDHVckd3uyXtAAuNQBTvvZXm0HSJJPV9QqwWJfVxgqVDrI5aG3UhpXiqrnF0nLPDcMYZrqV6HM1pOUGDyI77eaIkUdgaEg07oscFHZSZF1CdPu0D1Fca4vxeLDZSqlZrddV9Y0LUVMwdLkNx34sTtxhzcp7FysU94gwL/ROSbCgpSXxSD0to4QlxMlEyu7KF7F6PP8Axlk/ZHzjrDQLz9X5isBrt/jZ+HST9xMcPE/zXL6Nsf8A6ClHD/kVRhRhFl1Pi3Lq5jB4guVT3ZWyV8ZxCTiwyeLbd0Sl1XZaRdGnvVKSnbtfec4NxErDRDsvu6lLMUUbDqVBSy/w+d0G0WS3uJdG5dlzrhp0TiNm+JGYX1VtqdA6W/KdeXP14qyNWPZCF17aodvKgmig5ISA+BOJPCDptBdJ0Cy4uq4U8rPmdYdvpqmZFmAZCOcAPVrhFGXElEA2i1rCIAG+yZRoueehInF9ktR8ooMcdAUZxVBmr2j/ADD1TydW7WWIs03rSR11aDFF/wDSVlftPCD+9b3+iU0xq/aZdxS5CkgkpBN0OSHHrPgFQWRzQS4QstXaGFe8ZHgm+k8uXuVUp0dNKmKWyqRA5ws5xVOf3V5qtqxPtBmoSqWOTUkkFRwW5GCS9UqhopGqMzENPbNHCgtqA3MiAOXMb/NCm6gWzkZk0JQu4uYkSw5WoS1KQpSA1S6SycSOyNHQu1XLO1aebLFjx3Kv0bo6Ygklbgc1SSk80g8+6FEFwXFWcpyyzVnMnKe/3qteEx9Sn8VyDuJtv04T2+m40dqZJmyxMTayZasFJlgYUIYrJBBdwagw0YORId4fqqq/aV7HR0UHm79AnJWoVnznTlcOTHik0gxgxvKzu+09c/LTb4+oVTpHV9Uu0JFjCzySby1rVLIC1OEgBQxCa4HppwaM2KwrcmQXnWTu7I1R0tpDGNIxTw0AiA0GT1zmEDz6lntadETpcxMyata5k5LBTo6KGvMEMAA6RlVQzxJpfRoCjYUwZjiTzkk+nDc7BHCOeXYdzuk0J3htuTQOG7t3oLsain1U7MSwGAxAHfjGY4hkxE9w9V2AyoIiBbmfqPqgzkLBBKRdH1CCw4HLrME2o1xsYRmo5oMtnqP0MeEqM2Ykm8Eq4XFDvI884cXN1kd6ztfaA10f+JH0AUClZq5S/qnndgwHfCzWE29++xMNIkcPE9w/VEY3pCUAEzLMkqQEghwASqnRdBzxptim1IDy7QPMdtvPuXmqNVsta82ygdyUl2ElBUvEqUelgBdCU3jUskQ+o8CpAO763WHCMbWzUnNIaHSBpy6+X7Ik2yKSEFsx1VavbGcVGlzh1q8HTNPGNiwm3l+yXUpjjhwgwJXqnOduQ5qQxNcziR4N2wbXOmPfis9RjYL4PiPKEqlTP9Z2wODgZknAuzxo1jgsN2k/1TG/iBvJO+dUwi1XHYEuBm23cYjOvek4thdEcPfkrGwW6TyaL0lSjdDm+z7KcIjnNBIQU9n1KjA4PieS9f8AR4fyZZP2PvjqjRecq/MUrpnUmVPnLnLnLF8g3QkUYAYmuUc2thg55dK9Fg9v1MPh20RTBgakniT9UAej2R+umnqR/LCDhW8Vp/8A01fcxvj6rv8AcKzYcrOrt5Ov/D5aJ91HFCftJiCLsZ4+q5a9RLOmVMUkzVKCSoAqTUgO1E54NF/dgBIlCftFiXw0hoHUfVUknVyzkJVdWyhT8JQ7DQYNGctsn/imIBi3cp/3Ys9WSrrWrDugYU/E653juQDoWzylpWJSVN0kKUohacwa76HI7nBJrr/EJCA42vfK6CRGg8bX98UzpLVyRyf0izS0rkOb6VJ58k5hQdykbcgxqnnQ6rQOXpGGQs1LaFWejqOIPmmNVNIWWUeTnWeUZKqommWk3fsLcE3cwrLAsGILDvpH4akTz3ocVUxcA06jrbpNupXmh5Mm1W5U6UmXyFlTcllCUhKp8wArVTG6i4niTGym1hMgCFgq1araYD3EuN7kyB+votcFXf6t2e6GQsRM6rirrs9fa98RXEL4oGLB+A4RStZ7XZN6Qk/VmpPUUqT4qEZ8SJprVg3EVVgJkpy7YN1fLRyphdcLWejmUL9rODqkg76TG+8Y6OCBLD1rm7Qddo61otBrTyEtdHWm+4H1yVY45xrWF2qotL6noUb1mZBr+DIZB9ktzDu6Ps1MZq2ED7ixWujjSz4XXCoNGWybYpxvIUHblZRDXxgFJJ5t8CgUCxZnzGalUfQdDxb3otlVjMQ2WkTx9VvZOl5ExKVpmouEUvKCeLhTEHaDHTL2kAhcsYerJGUnqBK8w0prVaBaLUqQpRlcqqqZd8Dk0plO4SWT+DfZUnOMdSqBUy23ACdZ7brFiG4wPLabSAOXfcqn/tubaFPMWVAIAS6brC9W6yRSoq2yMmMDhAfqCbWtPvevUfZihimseaogOgt0uBrEdfiuzV1y+c61jCAF6sgt4LmJehptHkO6JoIQiCb+SBMSPrDZ1jzhgJ4IPhG/36oSgHahJG7KCBOqJsTorzRf+HlKB5xly0uMWCAccWhHRdJinMOkk+K81SAhojcldIhF0JUKuCGelQ/dlwjsdC97SWhKxW0aGGdle+DHX3qNulyzJUUgKwpgAxBGNRHKa2tTrBtQEIMLXZWd0lIzcT2FUUxDYbWjWDxXpSDuQ5imGBVkQG8yKQTRJ4JFVxaNJ7vrCRnS0AA3wkjBIKcCa0DgFvARqaXTET3rl1KbAM2bLGglvldQRagZa0gElZTkSwHVj8Ys0znB3DxWfpw5pA38jZM/SUigdhTAwsscbrptxdFoDRNuR9F7l6PT+TLJ+x8jHYGi8VV+YrQLUKPCHESjaLLgaFOCJAN1J6SR1gQN0QhSFtTkt9wDng3lFiVVlQfQjICk3DyBLyy/5sqJPJl8Eu904ValHzVaRF9y3U6uaBv80K9R6V3vGYhakGbKetB1fGBy8UQdwSSdKqsq+VQtJHryyQL6dmPSxY5E7HBbRrOpHlvVPw/TNiL7kHWcWNMv6TZp8scpcJkBQAVfIAKUu8tQclQw5pokuToxFGm+4IBQYZmKbDXMJbpMb+verjV3S9ks0pQmWlJWtV5dwqVd5oASkgVDJqw6SlZVg6L6dJmWQmVtk42u+RTI4TZPL16sQDBUw7xLJ+826L+9UuKtv2cxvADtCVna/Wa8LkmYumJCE16y7QBxjBpKez7M4gj43NHefolbR6RzW7ZR1zT5I84B2MG5vitTPsu2Piq/7f1VRpXXmdOlqRyUpIofWJdJChgRmM4A4nN8MJw+z1Gk3PncSOoeqyp03Ocnmjdd95hGUJn3KiOPf+ia0ZrTaZJm3JtwrSknmorcvtik7coax72NAbxUbgsI9zukbMC0kjjO8ckzZNZLWiUhCbRMSlCEpADBkpSABRL0A7oo16kxK2M2ZgwwONIE75nXehz9OWlVVWif/uKHcCIE13/1FPp4HDi7aTR/lH7pG1zSuiypZqxUSSODn+rQsvcbkrSaFMiMoHUAFXiQtBdLKBxy+eMFma4Q5Zeir0XZqZkHUae+vdwhbvU9CV2MoqbkyYlYGYUorbjcWmOTXp/2wVDpDT3Q3zC87jRkq1KfN3+74h5rO6dtUkT/AMCkJCaTACOa7guBRHOAJGQS5xp2cYDUfnMnMARzjztZati1HDCw4/y3QeQPobzwCCRRzt25bY5++y75bZKTp8sHnLQGwc5/PjDWsedAVmfVpN+dwHWQlzbU0Ac7GBqW3sG64aKLt9u1KdjaQgTM8Af0HihLtynpLrm6gPAGDFBsXPh+yU7Hu0azvIHkHJ6y6wrRLlyRJRzUDnXi5ui7hdGLxTMOG1XVsxMzbrv9FxxSe1wbO4+Y5DilLRb5ylFRuBz9U07VmOkzFljcoC5eI2FSr1jVqOdJ4RwUUKtMx0J5QoUOdcRQ1YAm6d8LquNeHOaCQbJmGwGGwTyGvgEXkjjbd1pqVqtaF4oV+8o+D+UW2hUOjY7AtNTaFAavJ7T+yLL1FmkgqMpIbeTluHjGhuHqxBKwVMfh84c1s25Dh1p+XqMludNUfZSE+LwbcLxKU/aRNmtA99iMjV6wSemsP9uaAewN4Qz7uzekjGV/y27FIq0WKNKP7qj3tWL6OmFXT4g/mK33o9H5Msn7InuMENAs9X5is9rHrjaJNpmSkIllKSACUqJqkGpvNidkcqtiHNqEQF7DZuxMNiMKyq8ukjjbUjgq2ZrxbNsofue8mEfe3ncF0B9nsCNZ70BWutsyXLG8S0+6KOKqJjdgYHUA95Qpmt9tNeWHVLR/LFfeaiYNhYEfk8T6oS9Z7YtJSbSu6QxAAAI2UGEUcRU0JTaeycCLtpjxPmqG1WmYk/nZhB+0ri2MWz4gs+IoMoOnKCDy8F3lFKGZH2q+MURGpTGOkSxseCgoQIuUxziG3K5YXKvsoPecPPthrwAOZWXCue55H5Wme06d1+9WoT1RmsCuyMxC+GFX20pFyqLJ1KkgFJND8jedvhFyhFMgzP1UsS+R93DbAyjDVCWrIqA4kJ698WJ3BA4NHzOVdMUkKIcEDHwjRlJC45qsbUjMO9A5QC97JHbhEymQoK9NrXXuQRod6sVWgNmBmSDmeG0wkNJK6D8fQa2c8Acj6Ii1kjonH+uJgcsonY2k3iez9l0IWroo8z3RYaku2hTIsO8whJe8UqN1h9V8cBi8EWwJWZuPc5xa1osBfXWVY6HnTZSlKkzbt4AF2Ys7FmNQ5rv4Rmr9G6M0yOHrwWLFsFU5n8ItH1BUF6GVMVMmlS5il1UEXqncEJAf3xtZUqPpMpCcrflGseazUuiw7nEEgu1vl74IS0rU+ctZu2JV26kC+AKgqc88uKXR1RoLa7mjLO/kkNr4JlR2ctIgR+bj18leWfUee35qWj2ls3UkEQIwdd3zR5oXbWw7PkJ7BA+iKPR2okFc9KWLslJV3kxoZgXDUrJV22HEFrTYzc8iPqnZeo8gBiuYva10eAeGtwLBqVmftisdGgd5UJmg9HSS6xLB/wAyYH7FK8IeMLTA0Wd2PxTzObuEeSGdN6Ok0QZYP2JZ8bt3vgw2k3SEpzq9T5nE9ZSdo15k+pKmHjdSO0ExfSNGiAUTvVXaNeZh6MpA9olR8orpeSMUQq2frValfpLu5KUjvZ++BNQlEKTQqy0W+Yt761q9pRPiYHMUeUBJqAygVa529sRWvfPR/wD+Msn7H3w8aBZKvzFYTXNTWyf7ScvsJjg4n+a7rX0bYo/sFLqP/sVRLA8O2ESuqGIcUrMjQL5nZ4rRFlkXXSeERWbKUxKFJYgPtzEMaSFkrdE+Q5w7wlJKOLZY1+EG5YKT2t327VG8TgHLt1xeWNUL8Sx4OW+7f+iasKClBAQC5L3toLQLyS5OoV6VOllDd5O69+1HSFqoAOAD+6FwEz78YgADvPooSlOshSmASC6aF9nZBkANB5rKMbWdWLLaTv1nrTqJUp6qNfrqbwaATHYmtGv08kQWSQo0UmmQvLfsJg2hyyVKpn4vE+qDaNATloWJVnmKJBZpag+zEVhlJlQvBg6rJisRhxRe2WzB3hMytT7co/4VYBb1kDxVth33eqbgLMdoYYNjP5+ifs3o5tjglEsDYuZv+ykwYwtU6pH4rQGknsVnaPRrNmCs6VLcgkBJWKdaSYOngnNdMpVfbLKlMsDTu4bjP0V7YdSbiWNof2ZYHiVQTcABqUmvtl1QyGR2z9AnEaoyKhS5q3+0E/cYw0YOmOKzHaVbcAOz1lc/u1o+UbypUsHbMV/NSGDC040lLOOxJJOc9lvJfK0po+VguQPZAV9x4YKbG6AeCS59Z/zEntVfadfLInArLfVQB966YLM1B0Tiqa1ekxH6OzqVvVMu9wSrxiZwiFHiVU2v0jTzREuWnY4UT23gO6BNTkjFEKntettuXXlSNyUpHeA/fAmo5EKTeCqbVb58z85MWr2lE+MUXnijDQEtdgZVwhzJb5xJUUAGiKKN6IovlGIohlcWouFURRRiKL3/ANH5/Jlk/Y++NA0Cx1fmKxOvthHLT5gUbxUkAZBwkeDxwq7v7Q4R7hevwOIq08CzK4jXzKQsdjlqSFFDlhR1duPy0Y3PIJC6RfUMHO7vKbFhls3JJyxY/OG2KE8UJqPH5j3n1StpsaUmqEjgkYQaJryRqltDWdytkgkro7YYQVSTHUkUnN+Mu4lXUnV+fMUPwJubL6K+1zqjJu14c3D1SLN8Qs1TH4Vp+Kp4O9FZr1RtS2pLSN6yT3CmcMGBrHh3pP41hW6Sez9V9YvRtOD3p0sEkmiSfEiHHAPJEuWRm3GMBAYTJJ1j1VhZvR8lIZdoNPqoA8Xhn3Ab3JJ23U0aweP6K1l6myWAVMnKGHSCfuBMMbgqY4rO7atcmQAOyfOUWVqVYZbq5BycStalYYUJIhgwtOIhKdtHEudmzXiLAC3YE7ZdD2VP5uzyX2hAftIEEKNMaNCS/FV3/M93eVO26UkWcPMIlj2D/wBQYa1nAJWUuVOvX+x+ota/YQR94IiiQLEq+jKRm+kiSKiTNPtEDwUqJIV9GkZvpJJ6FnTxUt/BI8YmYK+iVfP9IVqPQEtPBKj95RHdA5+Svogqa2a627pGcWaoSlCW3gpSD89szlEKbUtM07OmjnTpqgfrLUR2ExMxRZQk5qjjAkq4XEzTnFSpChMQ+VYqVaEpxl2RJUQZhL4CKlXC7fbOJKkISlRStRJiKlAkRapDWRsiK0FZaLUQFLMRRQvxai+K4ii5fMRUv//Z"/>
          <p:cNvSpPr>
            <a:spLocks noChangeAspect="1" noChangeArrowheads="1"/>
          </p:cNvSpPr>
          <p:nvPr/>
        </p:nvSpPr>
        <p:spPr bwMode="auto">
          <a:xfrm>
            <a:off x="155575" y="-1516063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22943"/>
            <a:ext cx="9144001" cy="617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-2" y="720436"/>
            <a:ext cx="9144001" cy="26910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Economic Opportunity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69424"/>
            <a:ext cx="650370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Image Source: James </a:t>
            </a:r>
            <a:r>
              <a:rPr lang="en-US" sz="1000" dirty="0" err="1" smtClean="0">
                <a:solidFill>
                  <a:schemeClr val="bg1"/>
                </a:solidFill>
              </a:rPr>
              <a:t>Willamor</a:t>
            </a:r>
            <a:r>
              <a:rPr lang="en-US" sz="1000" dirty="0">
                <a:solidFill>
                  <a:schemeClr val="bg1"/>
                </a:solidFill>
              </a:rPr>
              <a:t>. </a:t>
            </a:r>
            <a:r>
              <a:rPr lang="en-US" sz="1000" dirty="0" smtClean="0">
                <a:solidFill>
                  <a:schemeClr val="bg1"/>
                </a:solidFill>
              </a:rPr>
              <a:t>“Edwin </a:t>
            </a:r>
            <a:r>
              <a:rPr lang="en-US" sz="1000" dirty="0">
                <a:solidFill>
                  <a:schemeClr val="bg1"/>
                </a:solidFill>
              </a:rPr>
              <a:t>Gil's mural, </a:t>
            </a:r>
            <a:r>
              <a:rPr lang="en-US" sz="1000" dirty="0" smtClean="0">
                <a:solidFill>
                  <a:schemeClr val="bg1"/>
                </a:solidFill>
              </a:rPr>
              <a:t>Charlotte” https</a:t>
            </a:r>
            <a:r>
              <a:rPr lang="en-US" sz="1000" dirty="0">
                <a:solidFill>
                  <a:schemeClr val="bg1"/>
                </a:solidFill>
              </a:rPr>
              <a:t>://www.flickr.com/photos/bz3rk/3672093315/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725714"/>
            <a:ext cx="9144000" cy="17417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237304"/>
            <a:ext cx="9144000" cy="174171"/>
          </a:xfrm>
          <a:prstGeom prst="rect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04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572364"/>
            <a:ext cx="4572000" cy="42703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0" y="2572364"/>
            <a:ext cx="4572000" cy="42703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17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Sides of the Economic Opportunity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1" y="5283695"/>
            <a:ext cx="3380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Income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66895" y="5283695"/>
            <a:ext cx="4558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Expenditures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422817"/>
            <a:ext cx="9159048" cy="11455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136" y="1422817"/>
            <a:ext cx="9130912" cy="11455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Hispanic consumer economic standing in the U.S. breaks down into two parts…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774193"/>
            <a:ext cx="4565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How much money do Hispanics have to spend?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5910" y="2774193"/>
            <a:ext cx="4558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How do Hispanics spend their money, and will that grow in the future?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2572363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51601" y="2572364"/>
            <a:ext cx="13855" cy="4270396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Bent-Up Arrow 17"/>
          <p:cNvSpPr/>
          <p:nvPr/>
        </p:nvSpPr>
        <p:spPr>
          <a:xfrm rot="5400000">
            <a:off x="4541804" y="5175054"/>
            <a:ext cx="906031" cy="512107"/>
          </a:xfrm>
          <a:prstGeom prst="bentUpArrow">
            <a:avLst>
              <a:gd name="adj1" fmla="val 21313"/>
              <a:gd name="adj2" fmla="val 25000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Bent-Up Arrow 18"/>
          <p:cNvSpPr/>
          <p:nvPr/>
        </p:nvSpPr>
        <p:spPr>
          <a:xfrm rot="5400000">
            <a:off x="-334394" y="4898049"/>
            <a:ext cx="1460041" cy="512107"/>
          </a:xfrm>
          <a:prstGeom prst="bentUpArrow">
            <a:avLst>
              <a:gd name="adj1" fmla="val 21313"/>
              <a:gd name="adj2" fmla="val 25000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0" y="1404899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30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18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Hispanic Household Incomes Today are Generally Lower than non-Hispanics’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9485" y="2396838"/>
            <a:ext cx="3699163" cy="1773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$40,400</a:t>
            </a:r>
          </a:p>
        </p:txBody>
      </p:sp>
      <p:sp>
        <p:nvSpPr>
          <p:cNvPr id="6" name="Rectangle 5"/>
          <p:cNvSpPr/>
          <p:nvPr/>
        </p:nvSpPr>
        <p:spPr>
          <a:xfrm>
            <a:off x="4807528" y="2396838"/>
            <a:ext cx="4073235" cy="1773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$53,000</a:t>
            </a:r>
          </a:p>
        </p:txBody>
      </p:sp>
      <p:sp>
        <p:nvSpPr>
          <p:cNvPr id="7" name="Rectangle 6"/>
          <p:cNvSpPr/>
          <p:nvPr/>
        </p:nvSpPr>
        <p:spPr>
          <a:xfrm>
            <a:off x="1149920" y="4017822"/>
            <a:ext cx="7315201" cy="692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But remember </a:t>
            </a:r>
            <a:r>
              <a:rPr lang="en-US" sz="3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Hispanics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are </a:t>
            </a:r>
            <a:r>
              <a:rPr lang="en-US" sz="3200" b="1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younger</a:t>
            </a:r>
            <a:r>
              <a:rPr lang="en-US" sz="3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meaning</a:t>
            </a:r>
            <a:r>
              <a:rPr lang="en-US" sz="3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they are more likely to be…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411675"/>
            <a:ext cx="9159048" cy="4663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422817"/>
            <a:ext cx="91309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</a:rPr>
              <a:t>Hispanic and Non-Hispanic Median HH Income (2012)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99005" y="4959952"/>
            <a:ext cx="7094722" cy="526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-Before peak earnings potential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99005" y="5410221"/>
            <a:ext cx="7094722" cy="526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-Native born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99005" y="5860489"/>
            <a:ext cx="7094722" cy="526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-Higher education levels</a:t>
            </a:r>
            <a:endParaRPr lang="en-US" sz="28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16200000">
            <a:off x="-483586" y="483586"/>
            <a:ext cx="1386276" cy="41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Arial" pitchFamily="34" charset="0"/>
                <a:cs typeface="Arial" pitchFamily="34" charset="0"/>
              </a:rPr>
              <a:t>Income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1999169"/>
            <a:ext cx="9159048" cy="79534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1840" y="1999168"/>
            <a:ext cx="3518692" cy="795340"/>
          </a:xfrm>
          <a:prstGeom prst="rect">
            <a:avLst/>
          </a:prstGeom>
          <a:solidFill>
            <a:schemeClr val="accent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spc="-15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Hispanic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36835" y="1999168"/>
            <a:ext cx="3979943" cy="795340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spc="-15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Non-Hispanic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9653" y="6555377"/>
            <a:ext cx="4689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American Community Survey (2012)</a:t>
            </a:r>
            <a:endParaRPr lang="en-US" sz="9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1404899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320765" y="5073292"/>
            <a:ext cx="16962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B</a:t>
            </a:r>
            <a:r>
              <a:rPr lang="en-US" sz="3600" b="1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right </a:t>
            </a:r>
            <a:r>
              <a:rPr lang="en-US" sz="3600" b="1" dirty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F</a:t>
            </a:r>
            <a:r>
              <a:rPr lang="en-US" sz="3600" b="1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uture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Straight Connector 23"/>
          <p:cNvCxnSpPr>
            <a:endCxn id="26" idx="2"/>
          </p:cNvCxnSpPr>
          <p:nvPr/>
        </p:nvCxnSpPr>
        <p:spPr>
          <a:xfrm flipH="1" flipV="1">
            <a:off x="6243727" y="5264753"/>
            <a:ext cx="854524" cy="358756"/>
          </a:xfrm>
          <a:prstGeom prst="line">
            <a:avLst/>
          </a:prstGeom>
          <a:solidFill>
            <a:schemeClr val="accent2"/>
          </a:solidFill>
          <a:ln w="28575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 flipH="1">
            <a:off x="7096862" y="5602820"/>
            <a:ext cx="141273" cy="14127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 flipH="1">
            <a:off x="6160597" y="5223188"/>
            <a:ext cx="83130" cy="8313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8" name="Straight Connector 27"/>
          <p:cNvCxnSpPr>
            <a:endCxn id="30" idx="2"/>
          </p:cNvCxnSpPr>
          <p:nvPr/>
        </p:nvCxnSpPr>
        <p:spPr>
          <a:xfrm flipH="1">
            <a:off x="6243727" y="5673457"/>
            <a:ext cx="833835" cy="0"/>
          </a:xfrm>
          <a:prstGeom prst="line">
            <a:avLst/>
          </a:prstGeom>
          <a:solidFill>
            <a:schemeClr val="accent2"/>
          </a:solidFill>
          <a:ln w="28575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 flipH="1">
            <a:off x="6160597" y="5631892"/>
            <a:ext cx="83130" cy="8313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2" name="Straight Connector 31"/>
          <p:cNvCxnSpPr>
            <a:endCxn id="34" idx="2"/>
          </p:cNvCxnSpPr>
          <p:nvPr/>
        </p:nvCxnSpPr>
        <p:spPr>
          <a:xfrm flipH="1">
            <a:off x="6243727" y="5723405"/>
            <a:ext cx="873824" cy="400320"/>
          </a:xfrm>
          <a:prstGeom prst="line">
            <a:avLst/>
          </a:prstGeom>
          <a:solidFill>
            <a:schemeClr val="accent2"/>
          </a:solidFill>
          <a:ln w="28575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 flipH="1">
            <a:off x="6160597" y="6082160"/>
            <a:ext cx="83130" cy="8313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48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/>
          <p:cNvSpPr/>
          <p:nvPr/>
        </p:nvSpPr>
        <p:spPr>
          <a:xfrm>
            <a:off x="0" y="5563704"/>
            <a:ext cx="9144000" cy="1188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0" y="4367132"/>
            <a:ext cx="9144000" cy="1188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0" y="3166104"/>
            <a:ext cx="9144000" cy="1188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0" y="1978071"/>
            <a:ext cx="9144000" cy="11887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Hispanics Have the Greatest Purchasing Power of Multicultural </a:t>
            </a:r>
            <a:r>
              <a:rPr lang="en-US" dirty="0"/>
              <a:t>Segments Despite Lower HH Income </a:t>
            </a:r>
            <a:r>
              <a:rPr lang="en-US" dirty="0" smtClean="0"/>
              <a:t>Levels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12079" y="1918284"/>
            <a:ext cx="2039817" cy="1294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200" b="1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$1.2</a:t>
            </a:r>
          </a:p>
        </p:txBody>
      </p:sp>
      <p:sp>
        <p:nvSpPr>
          <p:cNvPr id="8" name="Rectangle 7"/>
          <p:cNvSpPr/>
          <p:nvPr/>
        </p:nvSpPr>
        <p:spPr>
          <a:xfrm>
            <a:off x="4829681" y="2270366"/>
            <a:ext cx="564047" cy="393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</a:p>
        </p:txBody>
      </p:sp>
      <p:sp>
        <p:nvSpPr>
          <p:cNvPr id="9" name="Rectangle 8"/>
          <p:cNvSpPr/>
          <p:nvPr/>
        </p:nvSpPr>
        <p:spPr>
          <a:xfrm>
            <a:off x="3112079" y="3158306"/>
            <a:ext cx="2039817" cy="1294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200" b="1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$1.0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12079" y="4307345"/>
            <a:ext cx="2039817" cy="1294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b="1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$700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12079" y="5692470"/>
            <a:ext cx="2612571" cy="1039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200" b="1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$9.2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9681" y="5869474"/>
            <a:ext cx="564047" cy="393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29681" y="3434072"/>
            <a:ext cx="564047" cy="393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36867" y="4633712"/>
            <a:ext cx="1041009" cy="393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40955" y="1993312"/>
            <a:ext cx="66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0</a:t>
            </a:r>
            <a:r>
              <a:rPr lang="en-US" b="1" dirty="0" smtClean="0"/>
              <a:t>%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414784" y="1993312"/>
            <a:ext cx="66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1%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888613" y="1993312"/>
            <a:ext cx="66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2%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362442" y="1993312"/>
            <a:ext cx="66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3%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836271" y="1993312"/>
            <a:ext cx="66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4%</a:t>
            </a:r>
            <a:endParaRPr lang="en-US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188685" y="2174921"/>
            <a:ext cx="2926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Hispanic</a:t>
            </a:r>
            <a:endParaRPr lang="en-US" sz="40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188685" y="3406521"/>
            <a:ext cx="2926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NH: </a:t>
            </a:r>
            <a:r>
              <a:rPr lang="en-US" sz="4000" b="1" dirty="0" err="1" smtClean="0"/>
              <a:t>Af</a:t>
            </a:r>
            <a:r>
              <a:rPr lang="en-US" sz="4000" b="1" dirty="0" smtClean="0"/>
              <a:t>-Am</a:t>
            </a:r>
            <a:endParaRPr lang="en-US" sz="40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188684" y="4671002"/>
            <a:ext cx="2926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NH: Asian</a:t>
            </a:r>
            <a:endParaRPr lang="en-US" sz="40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188684" y="5790849"/>
            <a:ext cx="2926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NH: White</a:t>
            </a:r>
            <a:endParaRPr lang="en-US" sz="4000" b="1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5956427" y="2637899"/>
            <a:ext cx="3024954" cy="127056"/>
            <a:chOff x="5956427" y="2193209"/>
            <a:chExt cx="3024954" cy="127056"/>
          </a:xfrm>
        </p:grpSpPr>
        <p:cxnSp>
          <p:nvCxnSpPr>
            <p:cNvPr id="18" name="Straight Connector 17"/>
            <p:cNvCxnSpPr/>
            <p:nvPr/>
          </p:nvCxnSpPr>
          <p:spPr>
            <a:xfrm rot="5400000">
              <a:off x="8577678" y="2256737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7628524" y="2256737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7153946" y="2256737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6679368" y="2256737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6204790" y="2256737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>
              <a:off x="7468904" y="750636"/>
              <a:ext cx="0" cy="3024954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8103102" y="2256738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5956427" y="3741891"/>
            <a:ext cx="3024954" cy="127056"/>
            <a:chOff x="5956427" y="2193209"/>
            <a:chExt cx="3024954" cy="127056"/>
          </a:xfrm>
        </p:grpSpPr>
        <p:cxnSp>
          <p:nvCxnSpPr>
            <p:cNvPr id="109" name="Straight Connector 108"/>
            <p:cNvCxnSpPr/>
            <p:nvPr/>
          </p:nvCxnSpPr>
          <p:spPr>
            <a:xfrm rot="5400000">
              <a:off x="8577678" y="2256737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rot="5400000">
              <a:off x="7628524" y="2256737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5400000">
              <a:off x="7153946" y="2256737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6679368" y="2256737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rot="5400000">
              <a:off x="6204790" y="2256737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rot="5400000">
              <a:off x="7468904" y="750636"/>
              <a:ext cx="0" cy="3024954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>
              <a:off x="8103102" y="2256738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/>
          <p:nvPr/>
        </p:nvGrpSpPr>
        <p:grpSpPr>
          <a:xfrm>
            <a:off x="5956427" y="4972430"/>
            <a:ext cx="3024954" cy="127056"/>
            <a:chOff x="5956427" y="2193209"/>
            <a:chExt cx="3024954" cy="127056"/>
          </a:xfrm>
        </p:grpSpPr>
        <p:cxnSp>
          <p:nvCxnSpPr>
            <p:cNvPr id="117" name="Straight Connector 116"/>
            <p:cNvCxnSpPr/>
            <p:nvPr/>
          </p:nvCxnSpPr>
          <p:spPr>
            <a:xfrm rot="5400000">
              <a:off x="8577678" y="2256737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rot="5400000">
              <a:off x="7628524" y="2256737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rot="5400000">
              <a:off x="7153946" y="2256737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6679368" y="2256737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5400000">
              <a:off x="6204790" y="2256737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 rot="5400000">
              <a:off x="7468904" y="750636"/>
              <a:ext cx="0" cy="3024954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5400000">
              <a:off x="8103102" y="2256738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5956427" y="6149073"/>
            <a:ext cx="3024954" cy="127056"/>
            <a:chOff x="5956427" y="2193209"/>
            <a:chExt cx="3024954" cy="127056"/>
          </a:xfrm>
        </p:grpSpPr>
        <p:cxnSp>
          <p:nvCxnSpPr>
            <p:cNvPr id="125" name="Straight Connector 124"/>
            <p:cNvCxnSpPr/>
            <p:nvPr/>
          </p:nvCxnSpPr>
          <p:spPr>
            <a:xfrm rot="5400000">
              <a:off x="8577678" y="2256737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5400000">
              <a:off x="7628524" y="2256737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rot="5400000">
              <a:off x="7153946" y="2256737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rot="5400000">
              <a:off x="6679368" y="2256737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rot="5400000">
              <a:off x="6204790" y="2256737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rot="5400000">
              <a:off x="7468904" y="750636"/>
              <a:ext cx="0" cy="3024954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rot="5400000">
              <a:off x="8103102" y="2256738"/>
              <a:ext cx="127055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extBox 131"/>
          <p:cNvSpPr txBox="1"/>
          <p:nvPr/>
        </p:nvSpPr>
        <p:spPr>
          <a:xfrm>
            <a:off x="8310098" y="1993312"/>
            <a:ext cx="66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</a:t>
            </a:r>
            <a:r>
              <a:rPr lang="en-US" b="1" dirty="0" smtClean="0"/>
              <a:t>%</a:t>
            </a:r>
            <a:endParaRPr lang="en-US" b="1" dirty="0"/>
          </a:p>
        </p:txBody>
      </p:sp>
      <p:sp>
        <p:nvSpPr>
          <p:cNvPr id="68" name="Oval 67"/>
          <p:cNvSpPr/>
          <p:nvPr/>
        </p:nvSpPr>
        <p:spPr>
          <a:xfrm>
            <a:off x="7692379" y="2391151"/>
            <a:ext cx="612648" cy="6126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3.9%</a:t>
            </a:r>
          </a:p>
        </p:txBody>
      </p:sp>
      <p:sp>
        <p:nvSpPr>
          <p:cNvPr id="103" name="Oval 102"/>
          <p:cNvSpPr/>
          <p:nvPr/>
        </p:nvSpPr>
        <p:spPr>
          <a:xfrm>
            <a:off x="6983736" y="3505682"/>
            <a:ext cx="612648" cy="6126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2.2%</a:t>
            </a:r>
          </a:p>
        </p:txBody>
      </p:sp>
      <p:sp>
        <p:nvSpPr>
          <p:cNvPr id="104" name="Oval 103"/>
          <p:cNvSpPr/>
          <p:nvPr/>
        </p:nvSpPr>
        <p:spPr>
          <a:xfrm>
            <a:off x="7984635" y="4728593"/>
            <a:ext cx="612648" cy="6126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4.4%</a:t>
            </a:r>
          </a:p>
        </p:txBody>
      </p:sp>
      <p:sp>
        <p:nvSpPr>
          <p:cNvPr id="105" name="Oval 104"/>
          <p:cNvSpPr/>
          <p:nvPr/>
        </p:nvSpPr>
        <p:spPr>
          <a:xfrm>
            <a:off x="6610144" y="5915319"/>
            <a:ext cx="612648" cy="6126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1.5%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0" y="1406667"/>
            <a:ext cx="9144000" cy="57140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0" y="1978071"/>
            <a:ext cx="137160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0" y="3166104"/>
            <a:ext cx="137160" cy="1188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0" y="4362005"/>
            <a:ext cx="137160" cy="1188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0" y="5572764"/>
            <a:ext cx="137160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2636469" y="1497448"/>
            <a:ext cx="3477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Purchasing Power (2012)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977875" y="1407598"/>
            <a:ext cx="3204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Real Purchasing Power Growth CAGR (2003-12)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977876" y="2320440"/>
            <a:ext cx="2994436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59653" y="6485037"/>
            <a:ext cx="341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Bureau of Economic Analysis,</a:t>
            </a:r>
            <a:r>
              <a:rPr lang="en-US" sz="900" dirty="0"/>
              <a:t> </a:t>
            </a:r>
            <a:r>
              <a:rPr lang="en-US" sz="900" dirty="0" smtClean="0"/>
              <a:t>Current Population Survey, </a:t>
            </a:r>
            <a:r>
              <a:rPr lang="en-US" sz="900" dirty="0" err="1" smtClean="0"/>
              <a:t>Latinum</a:t>
            </a:r>
            <a:r>
              <a:rPr lang="en-US" sz="900" dirty="0" smtClean="0"/>
              <a:t> Network Analysis</a:t>
            </a:r>
            <a:endParaRPr lang="en-US" sz="9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 rot="16200000">
            <a:off x="-483586" y="483586"/>
            <a:ext cx="1386276" cy="41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Arial" pitchFamily="34" charset="0"/>
                <a:cs typeface="Arial" pitchFamily="34" charset="0"/>
              </a:rPr>
              <a:t>Income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0" y="1404899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68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Hispanic Consumers on Three Levels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80654" y="1745673"/>
            <a:ext cx="8063345" cy="14547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>
                <a:latin typeface="Arial" pitchFamily="34" charset="0"/>
                <a:cs typeface="Arial" pitchFamily="34" charset="0"/>
              </a:rPr>
              <a:t>Demographics &amp; Economic Opportunity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1080654" y="3200400"/>
            <a:ext cx="8063345" cy="14547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Arial" pitchFamily="34" charset="0"/>
                <a:cs typeface="Arial" pitchFamily="34" charset="0"/>
              </a:rPr>
              <a:t>Cultural Insights for Best-in-Class Marketing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080654" y="4655127"/>
            <a:ext cx="8063345" cy="14547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 smtClean="0">
                <a:latin typeface="Arial" pitchFamily="34" charset="0"/>
                <a:cs typeface="Arial" pitchFamily="34" charset="0"/>
              </a:rPr>
              <a:t>Media Landscape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745673"/>
            <a:ext cx="1080655" cy="145472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2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200400"/>
            <a:ext cx="1080655" cy="14547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 smtClean="0">
                <a:latin typeface="Arial" pitchFamily="34" charset="0"/>
                <a:cs typeface="Arial" pitchFamily="34" charset="0"/>
              </a:rPr>
              <a:t>2</a:t>
            </a:r>
            <a:endParaRPr lang="en-US" sz="9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655127"/>
            <a:ext cx="1080655" cy="14547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latin typeface="Arial" pitchFamily="34" charset="0"/>
                <a:cs typeface="Arial" pitchFamily="34" charset="0"/>
              </a:rPr>
              <a:t>3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200400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4655127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51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3275012" y="3170191"/>
            <a:ext cx="5868988" cy="11887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275012" y="4358911"/>
            <a:ext cx="5868988" cy="1188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728686" y="1979510"/>
            <a:ext cx="6415314" cy="11887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U.S. Hispanics as a Group Have Similar Purchasing Power to the GDP of Mexico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649410" y="3602371"/>
            <a:ext cx="137160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$1.2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49410" y="4831255"/>
            <a:ext cx="137160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$1.0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34037" y="3170191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spc="-150" dirty="0" smtClean="0"/>
              <a:t>U.S. Hispanic</a:t>
            </a:r>
            <a:endParaRPr lang="en-US" sz="2800" b="1" u="sng" spc="-150" dirty="0"/>
          </a:p>
        </p:txBody>
      </p:sp>
      <p:sp>
        <p:nvSpPr>
          <p:cNvPr id="18" name="TextBox 17"/>
          <p:cNvSpPr txBox="1"/>
          <p:nvPr/>
        </p:nvSpPr>
        <p:spPr>
          <a:xfrm>
            <a:off x="3334037" y="4385887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spc="-150" dirty="0" smtClean="0"/>
              <a:t>U.S. NH: </a:t>
            </a:r>
            <a:r>
              <a:rPr lang="en-US" sz="2800" b="1" u="sng" spc="-150" dirty="0" err="1" smtClean="0"/>
              <a:t>Af</a:t>
            </a:r>
            <a:r>
              <a:rPr lang="en-US" sz="2800" b="1" u="sng" spc="-150" dirty="0" smtClean="0"/>
              <a:t>-Am</a:t>
            </a:r>
            <a:endParaRPr lang="en-US" sz="2800" b="1" u="sng" spc="-150" dirty="0"/>
          </a:p>
        </p:txBody>
      </p:sp>
      <p:sp>
        <p:nvSpPr>
          <p:cNvPr id="21" name="TextBox 20"/>
          <p:cNvSpPr txBox="1"/>
          <p:nvPr/>
        </p:nvSpPr>
        <p:spPr>
          <a:xfrm>
            <a:off x="2514094" y="1979510"/>
            <a:ext cx="3331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 smtClean="0">
                <a:solidFill>
                  <a:schemeClr val="bg1"/>
                </a:solidFill>
              </a:rPr>
              <a:t>U.S. Multicultural</a:t>
            </a:r>
            <a:endParaRPr lang="en-US" sz="2800" b="1" u="sng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49410" y="2500098"/>
            <a:ext cx="137160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spc="-15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$3.2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97751" y="1979510"/>
            <a:ext cx="2729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bg1"/>
                </a:solidFill>
              </a:rPr>
              <a:t>Germany</a:t>
            </a:r>
            <a:endParaRPr lang="en-US" sz="2800" b="1" u="sng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97751" y="3170191"/>
            <a:ext cx="2729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Mexico</a:t>
            </a:r>
            <a:endParaRPr lang="en-US" sz="2800" b="1" u="sng" dirty="0"/>
          </a:p>
        </p:txBody>
      </p:sp>
      <p:sp>
        <p:nvSpPr>
          <p:cNvPr id="42" name="TextBox 41"/>
          <p:cNvSpPr txBox="1"/>
          <p:nvPr/>
        </p:nvSpPr>
        <p:spPr>
          <a:xfrm>
            <a:off x="6597751" y="4385887"/>
            <a:ext cx="2729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South Korea</a:t>
            </a:r>
            <a:endParaRPr lang="en-US" sz="2800" b="1" u="sng" dirty="0"/>
          </a:p>
        </p:txBody>
      </p:sp>
      <p:sp>
        <p:nvSpPr>
          <p:cNvPr id="45" name="Rectangle 44"/>
          <p:cNvSpPr/>
          <p:nvPr/>
        </p:nvSpPr>
        <p:spPr>
          <a:xfrm>
            <a:off x="5742718" y="1923895"/>
            <a:ext cx="855032" cy="6839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≈</a:t>
            </a:r>
            <a:endParaRPr lang="en-US" sz="6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42718" y="3140299"/>
            <a:ext cx="855032" cy="6839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≈</a:t>
            </a:r>
            <a:endParaRPr lang="en-US" sz="6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742718" y="4334539"/>
            <a:ext cx="855032" cy="6839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≈</a:t>
            </a:r>
            <a:endParaRPr lang="en-US" sz="6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496" y="2589780"/>
            <a:ext cx="506434" cy="303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496" y="4933363"/>
            <a:ext cx="502920" cy="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809" y="2589780"/>
            <a:ext cx="502920" cy="264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809" y="3705406"/>
            <a:ext cx="502920" cy="264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809" y="4933363"/>
            <a:ext cx="502920" cy="264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Right Triangle 79"/>
          <p:cNvSpPr/>
          <p:nvPr/>
        </p:nvSpPr>
        <p:spPr>
          <a:xfrm flipH="1" flipV="1">
            <a:off x="2728685" y="3170191"/>
            <a:ext cx="546327" cy="3530027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1" name="Right Triangle 90"/>
          <p:cNvSpPr/>
          <p:nvPr/>
        </p:nvSpPr>
        <p:spPr>
          <a:xfrm flipH="1" flipV="1">
            <a:off x="2728682" y="3170189"/>
            <a:ext cx="566057" cy="2345670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ight Triangle 91"/>
          <p:cNvSpPr/>
          <p:nvPr/>
        </p:nvSpPr>
        <p:spPr>
          <a:xfrm flipH="1" flipV="1">
            <a:off x="2728681" y="3170189"/>
            <a:ext cx="566057" cy="1166106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0" y="1406681"/>
            <a:ext cx="9144000" cy="5760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636469" y="1488378"/>
            <a:ext cx="3477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Purchasing Power (2012)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173329" y="1403970"/>
            <a:ext cx="2746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Closest Equivalent GDP Country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-84117" y="1416670"/>
            <a:ext cx="2795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Top Countries by GDP (2012)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2725335" y="2001445"/>
            <a:ext cx="0" cy="1168746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725335" y="3170191"/>
            <a:ext cx="563966" cy="3530027"/>
          </a:xfrm>
          <a:prstGeom prst="lin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4378841" y="2541949"/>
            <a:ext cx="564047" cy="393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364773" y="3660858"/>
            <a:ext cx="564047" cy="393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4364773" y="4878005"/>
            <a:ext cx="564047" cy="393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7337631" y="2500098"/>
            <a:ext cx="137160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spc="-15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$3.4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064573" y="2541949"/>
            <a:ext cx="564047" cy="393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7337631" y="3602371"/>
            <a:ext cx="137160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$1.2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8050505" y="3660858"/>
            <a:ext cx="564047" cy="393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7337631" y="4831255"/>
            <a:ext cx="137160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$1.1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8050505" y="4878005"/>
            <a:ext cx="564047" cy="393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616369"/>
              </p:ext>
            </p:extLst>
          </p:nvPr>
        </p:nvGraphicFramePr>
        <p:xfrm>
          <a:off x="109341" y="2146249"/>
          <a:ext cx="2408245" cy="4479276"/>
        </p:xfrm>
        <a:graphic>
          <a:graphicData uri="http://schemas.openxmlformats.org/drawingml/2006/table">
            <a:tbl>
              <a:tblPr/>
              <a:tblGrid>
                <a:gridCol w="1564714"/>
                <a:gridCol w="843531"/>
              </a:tblGrid>
              <a:tr h="3375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Country</a:t>
                      </a:r>
                    </a:p>
                  </a:txBody>
                  <a:tcPr marL="45720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GDP </a:t>
                      </a:r>
                      <a:endParaRPr lang="en-US" sz="1200" b="1" i="0" u="none" strike="noStrike" dirty="0" smtClean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  <a:p>
                      <a:pPr algn="ctr" fontAlgn="ctr"/>
                      <a:r>
                        <a:rPr lang="en-US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2012)</a:t>
                      </a:r>
                    </a:p>
                  </a:txBody>
                  <a:tcPr marL="7196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199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United States</a:t>
                      </a:r>
                    </a:p>
                  </a:txBody>
                  <a:tcPr marL="45720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$16.2T</a:t>
                      </a:r>
                    </a:p>
                  </a:txBody>
                  <a:tcPr marL="7196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9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China</a:t>
                      </a:r>
                    </a:p>
                  </a:txBody>
                  <a:tcPr marL="45720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$8.2T</a:t>
                      </a:r>
                    </a:p>
                  </a:txBody>
                  <a:tcPr marL="7196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9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Japan</a:t>
                      </a:r>
                    </a:p>
                  </a:txBody>
                  <a:tcPr marL="45720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$6.0T</a:t>
                      </a:r>
                    </a:p>
                  </a:txBody>
                  <a:tcPr marL="7196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9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Germany</a:t>
                      </a:r>
                    </a:p>
                  </a:txBody>
                  <a:tcPr marL="45720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$3.4T</a:t>
                      </a:r>
                    </a:p>
                  </a:txBody>
                  <a:tcPr marL="7196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99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France</a:t>
                      </a:r>
                    </a:p>
                  </a:txBody>
                  <a:tcPr marL="45720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$2.6T</a:t>
                      </a:r>
                    </a:p>
                  </a:txBody>
                  <a:tcPr marL="7196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9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United Kingdom</a:t>
                      </a:r>
                    </a:p>
                  </a:txBody>
                  <a:tcPr marL="45720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$2.5T</a:t>
                      </a:r>
                    </a:p>
                  </a:txBody>
                  <a:tcPr marL="7196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9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Brazil</a:t>
                      </a:r>
                    </a:p>
                  </a:txBody>
                  <a:tcPr marL="45720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$2.3T</a:t>
                      </a:r>
                    </a:p>
                  </a:txBody>
                  <a:tcPr marL="7196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9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Russian Federation</a:t>
                      </a:r>
                    </a:p>
                  </a:txBody>
                  <a:tcPr marL="45720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$2.0T</a:t>
                      </a:r>
                    </a:p>
                  </a:txBody>
                  <a:tcPr marL="7196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9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Italy</a:t>
                      </a:r>
                    </a:p>
                  </a:txBody>
                  <a:tcPr marL="45720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$2.0T</a:t>
                      </a:r>
                    </a:p>
                  </a:txBody>
                  <a:tcPr marL="7196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9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India</a:t>
                      </a:r>
                    </a:p>
                  </a:txBody>
                  <a:tcPr marL="45720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$1.8T</a:t>
                      </a:r>
                    </a:p>
                  </a:txBody>
                  <a:tcPr marL="7196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9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Canada</a:t>
                      </a:r>
                    </a:p>
                  </a:txBody>
                  <a:tcPr marL="45720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$1.8T</a:t>
                      </a:r>
                    </a:p>
                  </a:txBody>
                  <a:tcPr marL="7196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9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Australia</a:t>
                      </a:r>
                    </a:p>
                  </a:txBody>
                  <a:tcPr marL="45720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$1.5T</a:t>
                      </a:r>
                    </a:p>
                  </a:txBody>
                  <a:tcPr marL="7196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9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Spain</a:t>
                      </a:r>
                    </a:p>
                  </a:txBody>
                  <a:tcPr marL="45720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$1.3T</a:t>
                      </a:r>
                    </a:p>
                  </a:txBody>
                  <a:tcPr marL="7196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9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Mexico</a:t>
                      </a:r>
                    </a:p>
                  </a:txBody>
                  <a:tcPr marL="45720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$1.2T</a:t>
                      </a:r>
                    </a:p>
                  </a:txBody>
                  <a:tcPr marL="7196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99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South Korea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45720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$1.1T</a:t>
                      </a:r>
                    </a:p>
                  </a:txBody>
                  <a:tcPr marL="7196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99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Indonesia</a:t>
                      </a:r>
                    </a:p>
                  </a:txBody>
                  <a:tcPr marL="45720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$0.9T</a:t>
                      </a:r>
                    </a:p>
                  </a:txBody>
                  <a:tcPr marL="7196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9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Turkey</a:t>
                      </a:r>
                    </a:p>
                  </a:txBody>
                  <a:tcPr marL="45720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$0.8T</a:t>
                      </a:r>
                    </a:p>
                  </a:txBody>
                  <a:tcPr marL="7196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9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Netherlands</a:t>
                      </a:r>
                    </a:p>
                  </a:txBody>
                  <a:tcPr marL="45720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$0.8T</a:t>
                      </a:r>
                    </a:p>
                  </a:txBody>
                  <a:tcPr marL="7196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9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Saudi Arabia</a:t>
                      </a:r>
                    </a:p>
                  </a:txBody>
                  <a:tcPr marL="45720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$0.7T</a:t>
                      </a:r>
                    </a:p>
                  </a:txBody>
                  <a:tcPr marL="7196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96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Switzerland</a:t>
                      </a:r>
                    </a:p>
                  </a:txBody>
                  <a:tcPr marL="45720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$0.6T</a:t>
                      </a:r>
                    </a:p>
                  </a:txBody>
                  <a:tcPr marL="7196" marR="7196" marT="71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 descr="http://upload.wikimedia.org/wikipedia/commons/thumb/f/fc/Flag_of_Mexico.svg/1400px-Flag_of_Mexic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496" y="3705406"/>
            <a:ext cx="502920" cy="28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http://upload.wikimedia.org/wikipedia/commons/0/0d/Flag_of_Saudi_Arabia.svg"/>
          <p:cNvSpPr>
            <a:spLocks noChangeAspect="1" noChangeArrowheads="1"/>
          </p:cNvSpPr>
          <p:nvPr/>
        </p:nvSpPr>
        <p:spPr bwMode="auto">
          <a:xfrm>
            <a:off x="155575" y="-1790700"/>
            <a:ext cx="56197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3040" y="6642657"/>
            <a:ext cx="61764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Bureau of Economic Analysis,</a:t>
            </a:r>
            <a:r>
              <a:rPr lang="en-US" sz="900" dirty="0"/>
              <a:t> </a:t>
            </a:r>
            <a:r>
              <a:rPr lang="en-US" sz="900" dirty="0" smtClean="0"/>
              <a:t>Current Population Survey, World Bank, </a:t>
            </a:r>
            <a:r>
              <a:rPr lang="en-US" sz="900" dirty="0" err="1" smtClean="0"/>
              <a:t>Latinum</a:t>
            </a:r>
            <a:r>
              <a:rPr lang="en-US" sz="900" dirty="0" smtClean="0"/>
              <a:t> Network Analysis</a:t>
            </a:r>
            <a:endParaRPr lang="en-US" sz="900" dirty="0"/>
          </a:p>
        </p:txBody>
      </p:sp>
      <p:sp>
        <p:nvSpPr>
          <p:cNvPr id="89" name="Rectangle 88"/>
          <p:cNvSpPr/>
          <p:nvPr/>
        </p:nvSpPr>
        <p:spPr>
          <a:xfrm>
            <a:off x="3275012" y="5515859"/>
            <a:ext cx="5868988" cy="1188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49410" y="5989798"/>
            <a:ext cx="137160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$700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34037" y="5531244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spc="-150" dirty="0" smtClean="0"/>
              <a:t>U.S. NH: Asian</a:t>
            </a:r>
            <a:endParaRPr lang="en-US" sz="2800" b="1" u="sng" spc="-150" dirty="0"/>
          </a:p>
        </p:txBody>
      </p:sp>
      <p:sp>
        <p:nvSpPr>
          <p:cNvPr id="43" name="TextBox 42"/>
          <p:cNvSpPr txBox="1"/>
          <p:nvPr/>
        </p:nvSpPr>
        <p:spPr>
          <a:xfrm>
            <a:off x="6597751" y="5531244"/>
            <a:ext cx="2729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Saudi Arabia</a:t>
            </a:r>
            <a:endParaRPr lang="en-US" sz="2800" b="1" u="sng" dirty="0"/>
          </a:p>
        </p:txBody>
      </p:sp>
      <p:sp>
        <p:nvSpPr>
          <p:cNvPr id="48" name="Rectangle 47"/>
          <p:cNvSpPr/>
          <p:nvPr/>
        </p:nvSpPr>
        <p:spPr>
          <a:xfrm>
            <a:off x="5742718" y="5493963"/>
            <a:ext cx="855032" cy="6839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≈</a:t>
            </a:r>
            <a:endParaRPr lang="en-US" sz="6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9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809" y="6068501"/>
            <a:ext cx="502920" cy="264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" name="Rectangle 110"/>
          <p:cNvSpPr/>
          <p:nvPr/>
        </p:nvSpPr>
        <p:spPr>
          <a:xfrm>
            <a:off x="4536691" y="6039193"/>
            <a:ext cx="694932" cy="393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7337631" y="5989798"/>
            <a:ext cx="1371600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$770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8224912" y="6039193"/>
            <a:ext cx="694932" cy="393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496" y="6068501"/>
            <a:ext cx="502920" cy="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 rot="16200000">
            <a:off x="-483586" y="483586"/>
            <a:ext cx="1386276" cy="41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Arial" pitchFamily="34" charset="0"/>
                <a:cs typeface="Arial" pitchFamily="34" charset="0"/>
              </a:rPr>
              <a:t>Income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0" y="1404899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01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Effect Will Closing the Income Gap Have on Aggregate Purchasing Power?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21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342459"/>
            <a:ext cx="2072990" cy="795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25%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4113794"/>
            <a:ext cx="2072990" cy="795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50%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2211528" y="3428257"/>
            <a:ext cx="651164" cy="5015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211528" y="4220067"/>
            <a:ext cx="651164" cy="5015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91889" y="3300894"/>
            <a:ext cx="2680853" cy="795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+$75B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91889" y="4072229"/>
            <a:ext cx="2680853" cy="795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+$150B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4885129"/>
            <a:ext cx="2072990" cy="795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100%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2211528" y="5011877"/>
            <a:ext cx="651164" cy="5015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91889" y="4843564"/>
            <a:ext cx="2680853" cy="795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+$300B</a:t>
            </a:r>
          </a:p>
        </p:txBody>
      </p:sp>
      <p:sp>
        <p:nvSpPr>
          <p:cNvPr id="19" name="Rectangle 18"/>
          <p:cNvSpPr/>
          <p:nvPr/>
        </p:nvSpPr>
        <p:spPr>
          <a:xfrm rot="16200000">
            <a:off x="-483586" y="483586"/>
            <a:ext cx="1386276" cy="41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Arial" pitchFamily="34" charset="0"/>
                <a:cs typeface="Arial" pitchFamily="34" charset="0"/>
              </a:rPr>
              <a:t>Income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2086452"/>
            <a:ext cx="2537110" cy="795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Income Gap Decrease Percent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994905" y="2285571"/>
            <a:ext cx="3054154" cy="795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Purchasing Power Increase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0" y="1398975"/>
            <a:ext cx="9159048" cy="4663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Income Gap Closure’s Effect on Purchasing Power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49058" y="1868828"/>
            <a:ext cx="3109990" cy="468654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98939" y="2806755"/>
            <a:ext cx="290285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00B050"/>
                </a:solidFill>
              </a:rPr>
              <a:t>$75B</a:t>
            </a:r>
          </a:p>
          <a:p>
            <a:r>
              <a:rPr lang="en-US" b="1" dirty="0" smtClean="0"/>
              <a:t>The increase in purchasing power for every 25% Hispanics close the Hispanic / non-Hispanic income gap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96207" y="3199347"/>
            <a:ext cx="585216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9653" y="6485037"/>
            <a:ext cx="341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Bureau of Economic Analysis,</a:t>
            </a:r>
            <a:r>
              <a:rPr lang="en-US" sz="900" dirty="0"/>
              <a:t> </a:t>
            </a:r>
            <a:r>
              <a:rPr lang="en-US" sz="900" dirty="0" smtClean="0"/>
              <a:t>Current Population Survey, </a:t>
            </a:r>
            <a:r>
              <a:rPr lang="en-US" sz="900" dirty="0" err="1" smtClean="0"/>
              <a:t>Latinum</a:t>
            </a:r>
            <a:r>
              <a:rPr lang="en-US" sz="900" dirty="0" smtClean="0"/>
              <a:t> Network Analysis</a:t>
            </a:r>
            <a:endParaRPr lang="en-US" sz="9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1404899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65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049058" y="1868829"/>
            <a:ext cx="3109990" cy="468654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The Spend Side, Hispanics Have Seen Rapid Total Expenditures Growth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887741" y="4826937"/>
            <a:ext cx="848280" cy="55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Total</a:t>
            </a:r>
          </a:p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0.9%</a:t>
            </a:r>
          </a:p>
        </p:txBody>
      </p:sp>
      <p:sp>
        <p:nvSpPr>
          <p:cNvPr id="4" name="Left Brace 3"/>
          <p:cNvSpPr/>
          <p:nvPr/>
        </p:nvSpPr>
        <p:spPr>
          <a:xfrm>
            <a:off x="5781824" y="2796794"/>
            <a:ext cx="252186" cy="3086870"/>
          </a:xfrm>
          <a:prstGeom prst="leftBrace">
            <a:avLst>
              <a:gd name="adj1" fmla="val 132218"/>
              <a:gd name="adj2" fmla="val 73934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851126" y="1944578"/>
            <a:ext cx="346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CAGR Rank (2002-2012)</a:t>
            </a:r>
            <a:endParaRPr lang="en-US" sz="2000" b="1" dirty="0"/>
          </a:p>
        </p:txBody>
      </p:sp>
      <p:sp>
        <p:nvSpPr>
          <p:cNvPr id="24" name="Rectangle 23"/>
          <p:cNvSpPr/>
          <p:nvPr/>
        </p:nvSpPr>
        <p:spPr>
          <a:xfrm>
            <a:off x="7163250" y="4578351"/>
            <a:ext cx="1371600" cy="274320"/>
          </a:xfrm>
          <a:prstGeom prst="rect">
            <a:avLst/>
          </a:prstGeom>
          <a:ln w="1905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NH: </a:t>
            </a:r>
            <a:r>
              <a:rPr lang="en-US" sz="1600" b="1" dirty="0" err="1" smtClean="0">
                <a:latin typeface="Arial" pitchFamily="34" charset="0"/>
                <a:cs typeface="Arial" pitchFamily="34" charset="0"/>
              </a:rPr>
              <a:t>Af</a:t>
            </a: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-Am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163250" y="3218312"/>
            <a:ext cx="1371600" cy="274320"/>
          </a:xfrm>
          <a:prstGeom prst="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Hispanic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3250" y="5437575"/>
            <a:ext cx="1371600" cy="274320"/>
          </a:xfrm>
          <a:prstGeom prst="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NH: White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63250" y="2698330"/>
            <a:ext cx="1371600" cy="274320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NH: Asian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6076602" y="2397429"/>
            <a:ext cx="662214" cy="4011784"/>
            <a:chOff x="5662386" y="1879236"/>
            <a:chExt cx="662214" cy="456692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6097814" y="2589613"/>
              <a:ext cx="11430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662386" y="5567197"/>
              <a:ext cx="66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</a:t>
              </a:r>
              <a:r>
                <a:rPr lang="en-US" b="1" dirty="0" smtClean="0"/>
                <a:t>%</a:t>
              </a:r>
              <a:endParaRPr lang="en-US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62386" y="4782986"/>
              <a:ext cx="66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1%</a:t>
              </a:r>
              <a:endParaRPr lang="en-US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62386" y="3973373"/>
              <a:ext cx="66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2%</a:t>
              </a:r>
              <a:endParaRPr lang="en-US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662386" y="3176460"/>
              <a:ext cx="66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3%</a:t>
              </a:r>
              <a:endParaRPr lang="en-US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62386" y="2404947"/>
              <a:ext cx="66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4%</a:t>
              </a:r>
              <a:endParaRPr lang="en-US" b="1" dirty="0"/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6097814" y="3380515"/>
              <a:ext cx="11430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097814" y="4171417"/>
              <a:ext cx="11430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6097814" y="4962319"/>
              <a:ext cx="11430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097814" y="5753222"/>
              <a:ext cx="11430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6212114" y="1879236"/>
              <a:ext cx="0" cy="456692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159654" y="6555377"/>
            <a:ext cx="32404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Consumer Expenditure Survey (CE) 2002-2012</a:t>
            </a:r>
            <a:endParaRPr lang="en-US" sz="900" dirty="0"/>
          </a:p>
        </p:txBody>
      </p:sp>
      <p:graphicFrame>
        <p:nvGraphicFramePr>
          <p:cNvPr id="46" name="Chart 4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8344434"/>
              </p:ext>
            </p:extLst>
          </p:nvPr>
        </p:nvGraphicFramePr>
        <p:xfrm>
          <a:off x="-1" y="2051134"/>
          <a:ext cx="5036457" cy="4504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8" name="Rectangle 47"/>
          <p:cNvSpPr/>
          <p:nvPr/>
        </p:nvSpPr>
        <p:spPr>
          <a:xfrm>
            <a:off x="0" y="1402485"/>
            <a:ext cx="9159048" cy="4663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233" y="1428725"/>
            <a:ext cx="6160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Real Total Expenditures (2002-2012)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6659746" y="311015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US" sz="1100" dirty="0" smtClean="0">
                <a:latin typeface="Arial" pitchFamily="34" charset="0"/>
                <a:cs typeface="Arial" pitchFamily="34" charset="0"/>
              </a:rPr>
              <a:t>3.6%</a:t>
            </a:r>
          </a:p>
        </p:txBody>
      </p:sp>
      <p:sp>
        <p:nvSpPr>
          <p:cNvPr id="50" name="Oval 49"/>
          <p:cNvSpPr/>
          <p:nvPr/>
        </p:nvSpPr>
        <p:spPr>
          <a:xfrm>
            <a:off x="6659746" y="4458667"/>
            <a:ext cx="502920" cy="5029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US" sz="1100" dirty="0" smtClean="0">
                <a:latin typeface="Arial" pitchFamily="34" charset="0"/>
                <a:cs typeface="Arial" pitchFamily="34" charset="0"/>
              </a:rPr>
              <a:t>1.6%</a:t>
            </a:r>
          </a:p>
        </p:txBody>
      </p:sp>
      <p:sp>
        <p:nvSpPr>
          <p:cNvPr id="51" name="Oval 50"/>
          <p:cNvSpPr/>
          <p:nvPr/>
        </p:nvSpPr>
        <p:spPr>
          <a:xfrm>
            <a:off x="6659746" y="2571889"/>
            <a:ext cx="502920" cy="5029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US" sz="1100" dirty="0" smtClean="0">
                <a:latin typeface="Arial" pitchFamily="34" charset="0"/>
                <a:cs typeface="Arial" pitchFamily="34" charset="0"/>
              </a:rPr>
              <a:t>4.2%</a:t>
            </a:r>
          </a:p>
        </p:txBody>
      </p:sp>
      <p:sp>
        <p:nvSpPr>
          <p:cNvPr id="52" name="Oval 51"/>
          <p:cNvSpPr/>
          <p:nvPr/>
        </p:nvSpPr>
        <p:spPr>
          <a:xfrm>
            <a:off x="6659746" y="5342114"/>
            <a:ext cx="502920" cy="5029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rtlCol="0" anchor="ctr"/>
          <a:lstStyle/>
          <a:p>
            <a:pPr algn="ctr"/>
            <a:r>
              <a:rPr lang="en-US" sz="1100" dirty="0" smtClean="0">
                <a:latin typeface="Arial" pitchFamily="34" charset="0"/>
                <a:cs typeface="Arial" pitchFamily="34" charset="0"/>
              </a:rPr>
              <a:t>0.3%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 rot="16200000">
            <a:off x="-483586" y="483586"/>
            <a:ext cx="1386276" cy="41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Expenditures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0" y="1404899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37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049058" y="1868828"/>
            <a:ext cx="3109990" cy="468654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Hispanics Drove 38</a:t>
            </a:r>
            <a:r>
              <a:rPr lang="en-US" dirty="0"/>
              <a:t>% of Real </a:t>
            </a:r>
            <a:r>
              <a:rPr lang="en-US" dirty="0" smtClean="0"/>
              <a:t>Total Expenditures </a:t>
            </a:r>
            <a:r>
              <a:rPr lang="en-US" dirty="0"/>
              <a:t>Growth in the Past Decade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98939" y="2979415"/>
            <a:ext cx="29028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accent2"/>
                </a:solidFill>
              </a:rPr>
              <a:t>38% </a:t>
            </a:r>
          </a:p>
          <a:p>
            <a:r>
              <a:rPr lang="en-US" b="1" dirty="0" smtClean="0"/>
              <a:t>of the $584 billion in Real Total Expenditures Growth from 2002 to 2012</a:t>
            </a:r>
            <a:endParaRPr lang="en-US" b="1" dirty="0"/>
          </a:p>
        </p:txBody>
      </p:sp>
      <p:sp>
        <p:nvSpPr>
          <p:cNvPr id="45" name="Left Brace 44"/>
          <p:cNvSpPr/>
          <p:nvPr/>
        </p:nvSpPr>
        <p:spPr>
          <a:xfrm rot="10800000">
            <a:off x="5362888" y="3517037"/>
            <a:ext cx="836049" cy="1390337"/>
          </a:xfrm>
          <a:prstGeom prst="leftBrace">
            <a:avLst>
              <a:gd name="adj1" fmla="val 31479"/>
              <a:gd name="adj2" fmla="val 70625"/>
            </a:avLst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861581" y="3525267"/>
            <a:ext cx="4389120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7301506"/>
              </p:ext>
            </p:extLst>
          </p:nvPr>
        </p:nvGraphicFramePr>
        <p:xfrm>
          <a:off x="117449" y="1972455"/>
          <a:ext cx="5565777" cy="4459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7" name="Straight Connector 16"/>
          <p:cNvCxnSpPr/>
          <p:nvPr/>
        </p:nvCxnSpPr>
        <p:spPr>
          <a:xfrm flipH="1">
            <a:off x="861581" y="4879666"/>
            <a:ext cx="4389120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0" y="1398975"/>
            <a:ext cx="9159048" cy="4663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327" y="1421118"/>
            <a:ext cx="8633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Share of Real Total Expenditures Growth (2002-2012)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-483586" y="483586"/>
            <a:ext cx="1386276" cy="41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Expenditures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9654" y="6555377"/>
            <a:ext cx="32404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Consumer Expenditure Survey (CE) 2002-2012</a:t>
            </a:r>
            <a:endParaRPr lang="en-US" sz="9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1404899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5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rapezoid 26"/>
          <p:cNvSpPr/>
          <p:nvPr/>
        </p:nvSpPr>
        <p:spPr>
          <a:xfrm rot="16200000">
            <a:off x="1473510" y="3812203"/>
            <a:ext cx="3753511" cy="337830"/>
          </a:xfrm>
          <a:custGeom>
            <a:avLst/>
            <a:gdLst/>
            <a:ahLst/>
            <a:cxnLst/>
            <a:rect l="l" t="t" r="r" b="b"/>
            <a:pathLst>
              <a:path w="3753511" h="337830">
                <a:moveTo>
                  <a:pt x="3753511" y="337830"/>
                </a:moveTo>
                <a:lnTo>
                  <a:pt x="2786813" y="337830"/>
                </a:lnTo>
                <a:lnTo>
                  <a:pt x="2530220" y="337830"/>
                </a:lnTo>
                <a:lnTo>
                  <a:pt x="82251" y="337830"/>
                </a:lnTo>
                <a:lnTo>
                  <a:pt x="0" y="1"/>
                </a:lnTo>
                <a:lnTo>
                  <a:pt x="2650572" y="1"/>
                </a:lnTo>
                <a:lnTo>
                  <a:pt x="2650572" y="0"/>
                </a:lnTo>
                <a:lnTo>
                  <a:pt x="363315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Hispanics Were Responsible for $224B of “Real Additive Growth” Across Industries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0088" y="5989983"/>
            <a:ext cx="56056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*Total uses an overall CPI adjustment and includes unlisted industries (Cash Contributions, Personal Insurance and Pensions, &amp; Miscellaneous) that did not have industry specific CPI adjustments</a:t>
            </a:r>
            <a:endParaRPr lang="en-US" sz="1100" dirty="0"/>
          </a:p>
        </p:txBody>
      </p:sp>
      <p:graphicFrame>
        <p:nvGraphicFramePr>
          <p:cNvPr id="1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0747088"/>
              </p:ext>
            </p:extLst>
          </p:nvPr>
        </p:nvGraphicFramePr>
        <p:xfrm>
          <a:off x="142875" y="2207874"/>
          <a:ext cx="3079750" cy="3644441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981200"/>
                <a:gridCol w="1098550"/>
              </a:tblGrid>
              <a:tr h="9489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Total </a:t>
                      </a:r>
                      <a:r>
                        <a:rPr lang="en-US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Growth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chemeClr val="accent6"/>
                    </a:solidFill>
                  </a:tcPr>
                </a:tc>
              </a:tr>
              <a:tr h="2992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Entertainment</a:t>
                      </a:r>
                    </a:p>
                  </a:txBody>
                  <a:tcPr marR="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$68.9B</a:t>
                      </a:r>
                    </a:p>
                  </a:txBody>
                  <a:tcPr marL="0" marR="0" marT="0" marB="0" anchor="ctr"/>
                </a:tc>
              </a:tr>
              <a:tr h="2992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Housing</a:t>
                      </a:r>
                    </a:p>
                  </a:txBody>
                  <a:tcPr marR="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$262.2B</a:t>
                      </a:r>
                    </a:p>
                  </a:txBody>
                  <a:tcPr marL="0" marR="0" marT="0" marB="0" anchor="ctr"/>
                </a:tc>
              </a:tr>
              <a:tr h="2992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Healthcare</a:t>
                      </a:r>
                    </a:p>
                  </a:txBody>
                  <a:tcPr marR="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$59.9B</a:t>
                      </a:r>
                    </a:p>
                  </a:txBody>
                  <a:tcPr marL="0" marR="0" marT="0" marB="0" anchor="ctr"/>
                </a:tc>
              </a:tr>
              <a:tr h="2992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Personal Care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$6.7B</a:t>
                      </a:r>
                    </a:p>
                  </a:txBody>
                  <a:tcPr marL="0" marR="0" marT="0" marB="0" anchor="ctr"/>
                </a:tc>
              </a:tr>
              <a:tr h="2992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Education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$5.5B</a:t>
                      </a:r>
                    </a:p>
                  </a:txBody>
                  <a:tcPr marL="0" marR="0" marT="0" marB="0" anchor="ctr"/>
                </a:tc>
              </a:tr>
              <a:tr h="3017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Apparel</a:t>
                      </a:r>
                      <a:r>
                        <a:rPr lang="en-US" sz="1400" b="1" i="0" u="none" strike="noStrike" baseline="0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 and Services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$16.6B</a:t>
                      </a:r>
                    </a:p>
                  </a:txBody>
                  <a:tcPr marL="0" marR="0" marT="0" marB="0" anchor="ctr"/>
                </a:tc>
              </a:tr>
              <a:tr h="2992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Food</a:t>
                      </a:r>
                    </a:p>
                  </a:txBody>
                  <a:tcPr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$26.9B</a:t>
                      </a:r>
                    </a:p>
                  </a:txBody>
                  <a:tcPr marL="0" marR="0" marT="0" marB="0" anchor="ctr"/>
                </a:tc>
              </a:tr>
              <a:tr h="2992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Transportation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-$117.3B</a:t>
                      </a:r>
                    </a:p>
                  </a:txBody>
                  <a:tcPr marL="0" marR="0" marT="0" marB="0" anchor="ctr"/>
                </a:tc>
              </a:tr>
              <a:tr h="2992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Total</a:t>
                      </a:r>
                    </a:p>
                  </a:txBody>
                  <a:tcPr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$584.6B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59654" y="6555377"/>
            <a:ext cx="32404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Consumer Expenditure Survey (CE) 2002-2012</a:t>
            </a:r>
            <a:endParaRPr lang="en-US" sz="9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049058" y="1868828"/>
            <a:ext cx="3109990" cy="468654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1398975"/>
            <a:ext cx="9159048" cy="4663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6327" y="1421118"/>
            <a:ext cx="8633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Industry Level Growth (2002-2012)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 rot="16200000">
            <a:off x="-483586" y="483586"/>
            <a:ext cx="1386276" cy="41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Expenditures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04583" y="2504413"/>
            <a:ext cx="30775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Many weaker performing industries </a:t>
            </a:r>
            <a:r>
              <a:rPr lang="en-US" sz="2400" b="1" dirty="0" smtClean="0"/>
              <a:t>would have seen </a:t>
            </a:r>
            <a:r>
              <a:rPr lang="en-US" sz="2400" b="1" u="sng" dirty="0" smtClean="0"/>
              <a:t>far less growth or even </a:t>
            </a:r>
            <a:r>
              <a:rPr lang="en-US" sz="2400" b="1" u="sng" dirty="0"/>
              <a:t>contraction</a:t>
            </a:r>
            <a:r>
              <a:rPr lang="en-US" sz="2400" b="1" dirty="0"/>
              <a:t> from 2002 to 2012 without </a:t>
            </a:r>
            <a:r>
              <a:rPr lang="en-US" sz="2400" b="1" dirty="0" smtClean="0"/>
              <a:t>Hispanic consumers’ contribution</a:t>
            </a:r>
            <a:endParaRPr lang="en-US" sz="700" b="1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404899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631268"/>
              </p:ext>
            </p:extLst>
          </p:nvPr>
        </p:nvGraphicFramePr>
        <p:xfrm>
          <a:off x="3508375" y="2106619"/>
          <a:ext cx="2324100" cy="3664745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162050"/>
                <a:gridCol w="1162050"/>
              </a:tblGrid>
              <a:tr h="9489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Total Growth </a:t>
                      </a:r>
                      <a:r>
                        <a:rPr lang="en-US" sz="1400" b="1" i="0" u="sng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without</a:t>
                      </a:r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Hispanic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Hispanic “Real Additive Growth”</a:t>
                      </a:r>
                    </a:p>
                  </a:txBody>
                  <a:tcPr marL="0" marR="0" marT="0" marB="0" anchor="ctr">
                    <a:solidFill>
                      <a:schemeClr val="accent6"/>
                    </a:solidFill>
                  </a:tcPr>
                </a:tc>
              </a:tr>
              <a:tr h="301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$58.5B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$10.4B</a:t>
                      </a:r>
                    </a:p>
                  </a:txBody>
                  <a:tcPr marL="0" marR="0" marT="0" marB="0" anchor="ctr"/>
                </a:tc>
              </a:tr>
              <a:tr h="301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$171.2B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$91.0B</a:t>
                      </a:r>
                    </a:p>
                  </a:txBody>
                  <a:tcPr marL="0" marR="0" marT="0" marB="0" anchor="ctr"/>
                </a:tc>
              </a:tr>
              <a:tr h="301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$49.6B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$10.3B</a:t>
                      </a:r>
                    </a:p>
                  </a:txBody>
                  <a:tcPr marL="0" marR="0" marT="0" marB="0" anchor="ctr"/>
                </a:tc>
              </a:tr>
              <a:tr h="301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$3.6B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$3.1B</a:t>
                      </a:r>
                    </a:p>
                  </a:txBody>
                  <a:tcPr marL="0" marR="0" marT="0" marB="0" anchor="ctr"/>
                </a:tc>
              </a:tr>
              <a:tr h="301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$6.5B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-$1.0B</a:t>
                      </a:r>
                    </a:p>
                  </a:txBody>
                  <a:tcPr marL="0" marR="0" marT="0" marB="0" anchor="ctr"/>
                </a:tc>
              </a:tr>
              <a:tr h="301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$5.9B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$10.7B</a:t>
                      </a:r>
                    </a:p>
                  </a:txBody>
                  <a:tcPr marL="0" marR="0" marT="0" marB="0" anchor="ctr"/>
                </a:tc>
              </a:tr>
              <a:tr h="301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-$3.7B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$30.5B</a:t>
                      </a:r>
                    </a:p>
                  </a:txBody>
                  <a:tcPr marL="0" marR="0" marT="0" marB="0" anchor="ctr"/>
                </a:tc>
              </a:tr>
              <a:tr h="301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-$147.6B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$30.2B</a:t>
                      </a:r>
                    </a:p>
                  </a:txBody>
                  <a:tcPr marL="0" marR="0" marT="0" marB="0" anchor="ctr"/>
                </a:tc>
              </a:tr>
              <a:tr h="301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$360.9B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</a:rPr>
                        <a:t>$223.7B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03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418545"/>
            <a:ext cx="4572000" cy="5093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72000" y="1418545"/>
            <a:ext cx="4572000" cy="50932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Not Just Theory—Companies Find Growth with </a:t>
            </a:r>
            <a:r>
              <a:rPr lang="en-US" dirty="0" smtClean="0"/>
              <a:t>Hispanic Consumers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593" y="3055491"/>
            <a:ext cx="44226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Last year, Hispanic </a:t>
            </a:r>
            <a:endParaRPr lang="en-US" sz="2800" dirty="0" smtClean="0"/>
          </a:p>
          <a:p>
            <a:r>
              <a:rPr lang="en-US" sz="2800" dirty="0" smtClean="0"/>
              <a:t>sales </a:t>
            </a:r>
            <a:r>
              <a:rPr lang="en-US" sz="2800" dirty="0"/>
              <a:t>of the Nissan </a:t>
            </a:r>
            <a:r>
              <a:rPr lang="en-US" sz="2800" dirty="0" smtClean="0"/>
              <a:t>Sentra… accounted </a:t>
            </a:r>
            <a:r>
              <a:rPr lang="en-US" sz="2800" dirty="0"/>
              <a:t>for 48% of that vehicle's sales growth</a:t>
            </a:r>
            <a:r>
              <a:rPr lang="en-US" sz="2800" dirty="0" smtClean="0"/>
              <a:t>.</a:t>
            </a:r>
          </a:p>
          <a:p>
            <a:r>
              <a:rPr lang="en-US" sz="2800" b="1" dirty="0" smtClean="0"/>
              <a:t>-Ad Age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-114258" y="2436409"/>
            <a:ext cx="595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“</a:t>
            </a:r>
            <a:endParaRPr lang="en-US" sz="7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904296" y="5353070"/>
            <a:ext cx="595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”</a:t>
            </a:r>
            <a:endParaRPr lang="en-US" sz="7200" b="1" dirty="0"/>
          </a:p>
        </p:txBody>
      </p:sp>
      <p:sp>
        <p:nvSpPr>
          <p:cNvPr id="24" name="Rectangle 23"/>
          <p:cNvSpPr/>
          <p:nvPr/>
        </p:nvSpPr>
        <p:spPr>
          <a:xfrm>
            <a:off x="4738249" y="3055491"/>
            <a:ext cx="40732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100</a:t>
            </a:r>
            <a:r>
              <a:rPr lang="en-US" sz="2800" dirty="0"/>
              <a:t>% of Post's </a:t>
            </a:r>
            <a:endParaRPr lang="en-US" sz="2800" dirty="0" smtClean="0"/>
          </a:p>
          <a:p>
            <a:r>
              <a:rPr lang="en-US" sz="2800" dirty="0" smtClean="0"/>
              <a:t>Honey </a:t>
            </a:r>
            <a:r>
              <a:rPr lang="en-US" sz="2800" dirty="0"/>
              <a:t>Bunches of Oats sales growth [is] from Hispanics</a:t>
            </a:r>
            <a:r>
              <a:rPr lang="en-US" sz="2800" dirty="0" smtClean="0"/>
              <a:t>.</a:t>
            </a:r>
          </a:p>
          <a:p>
            <a:r>
              <a:rPr lang="en-US" sz="2800" b="1" dirty="0" smtClean="0"/>
              <a:t>-Univision on behalf of Post</a:t>
            </a:r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532686" y="2436409"/>
            <a:ext cx="595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“</a:t>
            </a:r>
            <a:endParaRPr lang="en-US" sz="7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565145" y="5353070"/>
            <a:ext cx="595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”</a:t>
            </a:r>
            <a:endParaRPr lang="en-US" sz="7200" b="1" dirty="0"/>
          </a:p>
        </p:txBody>
      </p:sp>
      <p:sp>
        <p:nvSpPr>
          <p:cNvPr id="33" name="Rectangle 32"/>
          <p:cNvSpPr/>
          <p:nvPr/>
        </p:nvSpPr>
        <p:spPr>
          <a:xfrm>
            <a:off x="0" y="1404899"/>
            <a:ext cx="9144000" cy="859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0" y="1337952"/>
            <a:ext cx="4572000" cy="943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Automotive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72000" y="1337952"/>
            <a:ext cx="4572000" cy="943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Food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572000" y="1427766"/>
            <a:ext cx="0" cy="508406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AutoShape 2" descr="data:image/jpeg;base64,/9j/4AAQSkZJRgABAQAAAQABAAD/2wCEAAkGBxQSEhMUEhQWFBQXFRgYGBgYGRQcGBgXGRcaGBgYGhkYHCggGB0lHBQUITEhJSkrLi4uGB80ODMsNygtLi0BCgoKDg0OGxAQGy8kICU0NDQyNC40LCw0LC8vNCw0LDQsNCwsNCwsLCw0NzQsNCwsLCwsLCwsLCwsLCwsLCwsLP/AABEIAHYBqwMBEQACEQEDEQH/xAAcAAEAAgIDAQAAAAAAAAAAAAAABgcEBQEDCAL/xABSEAABAwICBQcFCgcPBQEAAAABAAIDBBESIQUGBzFBEyJRYXGBkTJyobGzFDQ1QlJzgqKy0SMzYnSDksEVFyQlQ0RThJO0wsPS0/AWNlRj4cT/xAAaAQEAAwEBAQAAAAAAAAAAAAAABAUGAwIB/8QAOREAAgIBAQQHBgYCAgIDAAAAAAECAwQRBRIhMRMzQVFxgbEiMjRhofAUFZHB0eFCUiPxJGJDREX/2gAMAwEAAhEDEQA/ALxQBAEAQBAEAQBAEAQBAEAQBAEAQBAEAQBAEAQBAEAQBAEAQBAEAQBAEAQBAEAQBAEAQBAEAQBAEBFtZHHlbEm2EWHBZna0pdPo3w0Rc4CXRamqDrZjIqs1a4om6a8GTqnJwtvvwi/bZbavXcWvPQzc9N56HYvZ5CAIAgCAIAgCAIAgCAIAgCAIAgCAIAgCAIAgCAIAgCAIAgCAIAgCAIAgCAIAgCAIAgCAIAgCAIAgCAIAgCAICMazt/CtPSwesrN7YX/On8v3ZcbPf/G18/4NRZVTWvAnE9AW4S0MyzlfQEAQBAEAQFcVW058b3sdSi7HOafwp3tJB/k+pWsdmqSTUufy/sqZ7TcZOLhy+f8ARkaF2j8vPFE6nDBI4NxcpexO7LAL52G/ivFuz9yDkpa6fL+z3TtLpJqDjpr8/wCifqtLMw9M14p4JZiL8mxzrXtcgZC/C5sO9dKob81HvPFs9yDl3Ff/AL6rv/FH9qf9tWX5Yv8Ab6f2VX5r/wCn1/o22q+vvuuobA6ER4muIOPFm0XtbAOAPguORg9FDfUtfI742f009xrQmyryxNHrfrB7hhbLg5QueGBuLDvBN72PBp4KRjUdNPd10I+VkdBDe01If++q7/xR/an/AG1O/LF/t9P7K/8ANf8A0+v9E01U0y6spxM6MR3c4NAdiuGm174RxDh3KBkUqqe4nqWONc7ob7WhuFwO4QBAEBEto2mpqSGJ0DsDnSYTzWnLCT8YHiFNwaYWyamuwg5186oJw7yA/wDX9f8A0w/s4v8ASrL8BR3fVlX+YX9/0LS1Or3z0cMspxPcHXNgL2e4DIZbgFT5MIwtcY8i6xbJWVRlLmzcrgSAgCAIAgCAIAgCAIAgCAIAgCAIAgCArfSm0mSKaaIQMIjlewHG7PC4tvu6la17OjKClvc0VNm0nCbju8mZWrOv0lVVRQOhY0Pxc4OcSMLHO3EfkrxfgqqtzT5HvH2g7bFDd01J8q0swgCA+ZHhoJJsALk9S8zkoRcpckfYxcnojX0mmo5HYc2nhitn6d6g0bSptlu8u7XtJVuHZXHe5+BslYEQIAgI7rU3nRnqd6CPvVBtle1B+P7Frs5+zJeBp6Zt3sHS5o9IVTStbIr5r1J9j0g38idLambCAIDHra1kQu89g4nsCj5GTXRHem/5Z1qpna9InXo7SLZgcNwRvB39q8YuZDIT3eDXYz1fjypfEzFLOAQFH7QKLkq+ewsHkSD6Yu4/rY1ocKe9SvlwM3nQ3L38+Jo6Ko5KSOQb2Pa/9Vwd+xSJx3ouPeRq5bslLuPRbTfMLLGtIltRq8FC5vGSRjPA4z7P0qbs+Ot2vcQdoz3aGu8ptXxnjbap1XJVtM//ANrWnsfzD6HFccmO9VJfIkYs926L+fqX4s0acrTbDVZ00QPB7yPBrf8AGrbZkfekVG1Z+7ErglWpTnoDVuh5ClgitYtjbi84i7vrErM3z37JS+ZqqIblcY9yNkuR1CAIAgIDtf8Ae8Hzx+w5WWzPfl4FZtTq14lVq5KMu/Z58H0/Y/2j1ns3r5ffYaTB+HiSNRSWEAQBAEAQBAEAQBAEAQBAEAQBAEAQHn7WT35VfnE3tHLTUdVHwXoZbI66fi/U2Wzr4Rp/0nsZFyzuol5eqO2B8RHz9GXes8aMIAgNDrNVkWjHEYj1i+Q8QT3BUe18hrSldvF/sWez6k9bH4EfVEWZttGaacyzX3c3p+MPvCtcTac6vZs4x+q/n78CFkYUZ+1DgySQzNeA5pBB4haGuyNkd6D1RUThKD0kuJ2L2eTRa1NyjPWR4gfcqXbMfZg/myy2c+MkafRjbzR+eD4G/wCxVOJHevgvmvoT8h6VS8CarYGeCA1Gk9NNZdsdnO6fij7z1KqzNpxq9ivjL6L+Sdj4Up+1PgvUjc0rnkucSSeJWesslZLem9WW0YRgtIrRHbo+rMTw4btxHSOP/OpdcbIdFin2dvgeLqlbBxJstiZ4ICsdsFHZ9PMBva6MnzTiaPrP8Fb7MnwlHzKbasOMZ+RXatCpL91WquVo6Z97kxMv5wFnekFZrIju2yXzNTjy3qov5EJ2w1edNEDuD3kdtmt9T1YbMj70it2rP3Y+ZX9PTF7ZXD+TYHnsMjI/8y/crOUtGl3/AMNlXGG8m+5fukdIcRmMiMwesbl6014HhPR6nouiqBJGyQbnsa4djgCPWstKO7Jp9hrYyUoprtKd2m1WOveP6NjGejGfTIVeYEd2lPvKDaM969ruNPq3Q8vVQR2uHSNuPyW8531WlSL57lcpfIj40N+2MfmW1rhrc2hwN5J0j3gluYaywNjd2ZvmMgPBUmNiu/V66JF7lZao04atkArdota/yHMiH5DAT4vxKzhs+lc9X9/Iq57Suly0X38zCGutdv8AdDv1YvVhXT8HR/r6nP8AHX/7ehudD7S52ECoa2ZnEgBr+3LmnssO1R7dnQa9h6MkVbTmn7a1RZ2i9Ix1EbZYnYmO3dIPEEcCOhVFlcq5bsuZc12RsjvR5EM2v+94Pnj9hyn7M9+XgV+1OrXiVWrkoy79nvwdT9j/AGj1ns3r5ffYaTB+HiQEbSqzoh/Ud/rVn+XU/P78is/M7u5ffmSnV7Xi9JNPVloLJcDQwWLrsBa0AnM3xdw6lCvwtLVCvtXaTaM3Wp2Wdj7CKaU2iVcjjyZbA3gGhrnW63PBuewBTa9n1RXtcSBZtK6T9ngdNBr/AFsbgXSCVvFr2t9bQCF6ngUyXBaHyG0Lovi9Sy9D61wT0zqku5NrPxgdvYejLyr3Frb77r5KptxZws6Pnry+ZcVZdc6+k5ac/kQTTm0md7iKYCFnBxDXSHrN7tb2WParGnZ0IrWzi/oVl20pyelfBfU1MGvVc035fF1OZGQfBoPgQu7wqGvd9ThHPvT970LG1M1wbWgseAydouWjyXDcXNvnv3g7rjeqrKxHS9VxRb4mWr1o+DJSoZMK81i2kGKSSKCG7mOcwuk3Ymkg2Y03IuN9x2K0o2dvRUpvn3FVftLck4wXFd5FajXyuccpgwdDWR28S0n0qZHBoXZr+pCltC9vnp5HxDrzXtN+XJ6nMiIP1br68Kh/4+p8Wfev8vQl2rO0cSObHVtbGSbCRt8F+GIG+HzrkdgUG/Z7it6vj8idj7SUnu2cPmWEqwtStNateaqmq5oYxFgYW2xNcTYsa7M4h8pW2PhVWVKT11ZUZOdZVa4LTRGXqPrnPVVDo5+TDBE592tIzaW7yXHKxK8ZeHCqG9HXXU94ebO6bjLTka3WbaNI57mUdmMBtyhALndbQ7Jre0E9m5daNnxS1s59xxyNpS13auXebbZjpyepdUCeQyYRHhuGi1y+/kgfJC459MK1HcWnP9iRs++y3e33rpp+5XWsnvyq/OJvaOVpR1UfBehUZHXT8X6nXofST6aZk0YaXsvbECW85pabgEcHHivttasg4PkzzTa6pqceaJN++ZWfJg/Uk/3FE/Lae9/fkTfzS3uX1/ktXRNQZIIZHWxPjY423Xc0E26s1TWRUZtLsZd1ycoJvtRlLwezFraBko54zG4jeP8AnWo2RiVXr2159p2qvnU/ZZoK3Qb2Zs57eryvDj3KiyNl218Ye0vr+nb5foWdWdCfCXB/Q1RCrOXAmmRRVj4jdh7RwPaF3x8myiW9B+XYzlbTC1aSJVo3SDZgSMnDeOjv4hafEzIZEdVwa5opsjHlS+PI7qulbI3C8XF79hXW+iF0d2a1RzrtlW9YmPSaJjjdiaDcbiTey4U7PoplvxXH5nWzKssjuvkZkjw0Ek2AFyeoKXKSjFylyRHjFyeiIxpPTTpLtZdrPSfuHUs5l7Snb7NfCP1f8ffgXGPhxh7UuL9DVKrJplUej5JfJbl8o5Dx49yk0Ylt/uLh39n34HG3Irr95m+odBMZYv57vqju496vMfZdVftT9p/T9P5Ky7OnPhHgjbK0IQQET2nUfKULncYnsePHAfQ8nuU3Anu3Jd5B2hDeob7uJTKvjPFx7LKnHQhv9HI9vieU/wAxUW0I6Xa96/o0Gzpa0Jd2pBdpdXylfIOEbWMHhjPpeVY4Ed2lfMrdoz3r2u47tTNHcpSaSdb+QDW9ZAdIR4tYvOVZu21r5nvDr3qbX8iIKcVxeWoNVylBTni1pZ+o4sHoaFncyO7dL75mlw571EX98CnNPVXK1M8l74pXkebiOH0WV9THdrivkZ++W9bJ/Mk+yaix1T5CMooz3OebD6oeoe0p6VqPe/Qm7MhrY5dy9SW7R9ASVcUPItxSMktvAsxw5xuetrFCwb41Se8+DRPz8eV0Vu80zRaP2WkgGecA/Jjbf6zv9KkT2n/pH9SLDZX+8v0O6v2WtwnkJ3Y+AkALT1XaAW9tj2LzDab19qPD5HqzZcdPYlx+ZW08TmOcxws5ri1w6HA2I8QVbJprVFPKLi9GTbZRpUsqHQE8yVpcB/7GC+Xa0Ov5oVftGrWCn2r0LLZlrU3Dsfqbva/73g+eP2HKPsz35eBJ2p1a8Sq1clGXfs8+D6fsf7R6z2b18vvsNJg/DxKSkFiR0E+taFcjONaNnMbXOLWNBcS6zWi5u42AsOk5BfHouLC1fsolT9nVaI8doybX5MPOPs8nDf6Sh/mFO9px8fviTvy27d14eH3wImRbI5FTSA1ofQlIaWgkNJBIvkS2+EkcbYneJXzRa6n3V6aEn0ZqBVzxiQCOMOF2iRzg4jgbBptfrsolmfVCW7xfgTa9n3TjvcF4kdr6J8EjopWlr2mxB8RnxBFjdSoTjOO9HkRLK5VycZczt0LpA088Uw+I8E9bdzh3tLh3rzbX0kHHvPVNnR2KfcehAVmDVFaaz6jz1FdI+INbE8NeXuOQdbC4AC5J5pPRnvVtj5sK6Upc0U+TgzsubjyZlU2yyMD8JUPcfyWtaPTiXiW05f4xR7jsuH+UmaPW3UJ1LEZopDJG22IEWc0E2vcZOFznkLKTjZytluSWjI2Vs/oo78XqiFqeVxdGzbSpno2h5u6JxjJO8gAFp/VcB9FUGdUoW8O3iaLAtdlK15rgV1tE+Eantj9jGrXC6iPn6sqc/wCIl5eiNHSVbo8eA2xxujd5rrYgO0C3YSpEoKWmvZxI0JuGunatDK0PoKeqJEEZfbe7INHa45X6t68W311e+z3Vj2W+4izdnmrU9GZzNg54jw4XX8nHe+X5QVRm5MLt3d7NS5wcadO9vdpWWsnvyq/OJvaOVvR1UfBehTZHXT8X6nzoLRZqp44GuDS/FYm9hhY53DzV9utVUHN9h8oqds1BdpL/AN62b+nj/VeoH5nD/Vlh+VS/2RZejKYxQxRk3LI2MJG4lrQL+hVVkt6Tl3lxCO7FR7jJXg9BAEBi1mj45fKbn8oZHx496jZGJVf7649/adqsiyv3WaGs0C9ubOePA+HFUd+yrYca/aX6P7+9CzqzoS97gza6C0eYmku8p28dAG4ekqz2biOiDc/ef0IWZerZaR5I2asiGEB8TRhzS07iCD3rxZBTi4y5M9Rk4yUl2EV/cSXEW2FvlXFrdPSsz+WZG/u6cO/s/kufxtW7rr5G3otBMZm/nnr8nw496tcfZVVfGftP6fp/JBtzpz4R4I2oCtORCOUAQBAYmlqPloJYj8eNzf1mkX9K91z3JqXceLIb8HHvPPFunetQZMsrY9U5VMfWx478TXepqqdpx92RcbKlwlEgOmarlaiaS9w+V7h2Fxw+iysqo7sIx7kVd09+yUu9lqbMaACguf5Z73Hs/F2+ofFU2fPW7w/7LzZ0NKPH/oqOeEsc5h3tcWntabH1K8i95JooJR3ZNPsLJ2c6S5PR9WSfxJe8dQ5MOHpa5VOdXvXx+enqXOBZu48n3a+hWIVuUpbmyaiwUr5SM5ZDY/ks5o+tjVJtGetij3IvtmQ3at7vZK9K6TipozJM8MaMs95PQAMyeoKFXXKyW7FE6yyNcd6T0RXmldqDySKaFrR8qW5J+i0gDxKtK9mr/N/oVNm1H/8AHH9TQza+V7j+Pw9TWRW9LSfSpKwaF/j9WRXtC99v0RHqmd0j3Pebuc4uccs3E3Jyy3qVGKikkRJScm5Pmzc6iutX01vlkeLHD9qj5nUSJOF18Sb7X/e8Hzx+w5V+zPfl4FltTq14lVq5KMu/Z58H0/Y/2j1ns3r5ffYaTB+HiUnP5TvOPrWgjyRnZ+8yWbLaZr667hfBE97fOu1l/B5ULaEmqeHayds2Kd2r7EXGqIvyi9eoAyvqWtyGMO73sa8+lxWiw5N0RbM1mxSvloYGgIBJVU7HC7XTRhwPEF4uO8XXW6TjXJruZyoipWxT70eg1mDVFV7X6cCeB43ujc0/QcCPtlXOzJNwkil2rFb0ZEAKsiqPROinXghJ4xsPi0LL2LSbNbDjFGq1l1tgoua8l8pFxG217dLjuaO3PoBXajFndxXLvOGRl108+fcQGv2l1TyeSZHEOGRe7xOR/VVlDZ1a95t/Qq57TsfupL6mmrdb6yZjo5Jy5jhZwwRC4PDJoKkRxKYvVR4+ZGnmXTi4ylwfgaNSCMWXscebVTeAMR7yHg/ZCqdprjF+P7Fxsp8Jrw/ci+0X4RqP0fsY1Mweoj5+rIef8RLy9EaCnhL3NY3e5waO1xsPWpMmoptkSMXJpLtPQeidHMp4mRRizWi3WTxcesm5KzFljsk5SNXXXGuKjHsMteD2eftZPflV+cTe0ctNR1UfBehlsjrp+L9TZbOvhGn/AEnsZFyzuol5eqO2B8RHz9GXes8aMIAgCAIAgOCbb18bS4sJagFfU9QcoAgCA4Dhe18+hfNVrofdHzOV9PgQBAEAQBAUJrfR8jW1LOHKFw7H88DwdbuWkxp79MX8vQzGXDcukvviZ2oukeQlqHX/AJpMR1uaA8fZPiueZXvxivmjrg2bkpP5P6EZ3BSyEehNAUfI00EXFkTAfOwjF6brMXT37JS72aumG5XGPcil9dqXk66pb0yY/wC0Af63FX+JLepi/vgZ3Mhu3yX3xOzQNfydJpBgOb44rf2mB3okK+XQ3ra33a+h6os3abF3pGgJUkiHoDVqh5ClgitYtjbi84i7vrErM3z37JS+ZqqIblcY9yKg16006qqn5/g43OjjHCwNnO7XEXv0W6FeYdKrrXe+LKDNudlr7lwRq9DaLkqpmQxAYncTuAGZcT0ALtbbGuLlI4U1StmoRLLodmNO0DlZJZHcbYWt7hYn0qpntKx+6ki5hsype82yu9Z6FkFVNFHfAxwAubm2EHf3q0x5udak+bKnJrjXa4x5IyNSPf8ATfOf4SvOX1Mj3hdfEnG1/wB7wfPH7DlXbM9+XgWW1OrXiVWrkoy79nnwfT9j/aPWezevl99hpMH4eJSc/lO84+taCPJGdn7zJjsl9+v/ADd/tI1B2l1S8f5LDZfWvw/dFvKjL0pDaJ8I1PbH7GNaHB6iPn6szmf8RLy9EYGq3v2l+fj+2F0yOql4M5Y3XQ8UX8s0agrHbF5dL5svrYrfZnKXl+5T7V5x8/2K7KtCoL0qdJ+5dHCbeWQMwjgXFrWtB6sRCzka+kv3O9mnnb0VG/3Io+ondI5z3uLnuJLnHeSeK0UYqK0XIzUpOT3pcyQ6n6ovri52Lk4mGxda5LsjhaOwi5O643qLlZap4aaslYmG7+OuiRLdK7PqWGmnkBlc9kMjwXOHlNYSMmtAtcKFXn2zsiuGjaJ9mz6oVyfHVJlWq4KQsjY3/O/0P+Yqran+Hn+xb7J5z8v3I1tF+Eaj9H7GNS8HqI+fqyJn/ES8vRGq0H75p/n4vaNXa7q5eD9DhR1sfFHoRZg1QQHn7WT35VfnE3tHLTUdVHwXoZbI66fi/U2Wzr4Rp/0nsZFyzuol5eqO2B8RHz9GXes8aMIAgCA4c4AXJsBxK+OSitWfUm3ojT1un2tyjGM9Pxf/AKqrI2tXDhWt5/T+/viTqsCUuM+HqaGrrXynnuv1cB3Kjvybbn7b8uws6qYVr2UbjVedxxs3tFiOq+8d+/uKttj2ye9X2Lj4f9/yQNoQS0n2m/V4VgQGPXzFkb3NzIaSPv7t64ZNjrqlOPNI60wU7FFkLEhBxAnFe97537Vj1OSlvp8e80Dimt3Tgbei0+5uUgxDpGTvuPoVtj7WnHhatV39v8P6EC3Ai+MOBvqWrZILscD1cR2hXdORXctYPUrbKp1vSSO9djmEAQBAVNtbo8NTFJwkit9Jhz9D2eCutmz1rce5+pR7UhpYpd69CEMeRmDbIjuIII7wSFYtalYnpyM7V+j5apgjtcOlYD5t7u+qCuV89yuUvkdseG/bGPzPQSzJqSpNrVJhqo5OEkQH0mOIPocxXezZa1uPcyi2pDSxS70QkOIvbiLHrFwfWB4KwK3U2OrdFy9VBFa4dI24/JBxO+q1y5Xz3K5S+R2x4b9sY/M9ALMmpPOVVGWve13lNc4HtBIPpWqi04poyU01Jpm91D0uylq2vlyY5jmF3ybkEHsu0DvUbMqlbVpHmSsG6NVusuT4Fp6Q1vo4mF/LxvyybG5r3E9ADTl2mwVNDEuk9N1rx4F1PLphHXeT8OJSmla5080kzhYyPLrdF9w67Cw7loK4KEFFdhnLbHZNzfabLUj3/TfOf4SuWX1MjvhdfEnG1/3vB88fsOVdsz35eBZbU6teJVauSjLv2efB9P2P9o9Z7N6+X32Gkwfh4lJz+U7zj61oI8kZ2fvMmOyX36/83f7SNQdpdUvH+Sw2X1r8P3Rbyoy9KQ2ifCNT2x+xjWhweoj5+rM5n/ES8vRGBqt79pfn4/thdMjqpeDOWN10PFF/LNGoKx2xeXS+bL62K32Zyl5fuU+1ecfP9iuyrQqC3Nc2E6HbbgyAnsuwftCo8V/+V+v7mgzF/wCL+n7FRq8M+WVsy1jgihdBNI2JweXNLyGtc1wHxjlcEHI9I61U5+POU9+K1LjZ+TXGG5J6Gbr3rjAKeSCCRsskjS0lhxNax2TiXDIki4AB43PXzw8Se+pzWiR1zMyCg4QerZVCuiiLI2N/zv8AQ/5iqtqf4ef7FvsnnPy/cjW0X4RqP0fsY1Lweoj5+rImf8RLy9EarQfvmn+fi9o1drurl4P0OFHWx8UehFmDVBAUHrZCWVtUD/TPd3PdjHocFpcZ60xfyMvlRcbpJ951avaS9zVMU1rhjswN5aQWut12cV9vr6Stw7z5j29FYp9xb1LrxRSOY1sxxPc1obyct8TiAB5Nhmd97KjlhXRTbXL5ovo51EmkpcX8mSNRSWEBrdL6U5GwAu4i+e4feq/Ozvw+kUtWyXjY3TatvRIjVXWPkPPdfq4DuWdvybbnrN6+hb10wrXso6FwOhstGaHdLZzuazp4ns+9WOHs6d/tS4R+r8P59SJkZca+C4sk9NTtjbhYLD/mZ6Vo6qYVR3YLRFPZZKb1kzF0vXmFgIAJJsL7um6j52W8etNLVs7YtCulo+SMDRunHvka14bZ2VxcWPeSoGJtOyy1Qmlx7v8Atkm/CjCDlFvgb5XhWmk0noMOu6LI/J4Hs6D6OxU+ZstT9ung+7sfh3engWGPnOPs2cV3kekYWkhwII3gqglFxe7JaMtYyUlqjhjyDcEgjiMivkZOL1i9GGk1ozc6P084ENkGIXti3EdvAq3xdqzTUbeK7+3+yBdgxabhwJItCVIQBAaLXHV4VsGC4bI04o3HcHdB/JIyPcc7KTi5Dpnr2dpGysdXQ3e3sKU0lo2WncWTRujd1jI9jtzh1hX9dkLFrF6mdsqnW9JLQlOy3Rjn1YmLXcnGx5D7HCXkYLA7ibOce5Q9oWJV7uvFk3ZtTdu+1wRb6oy+I1r1q57tgAZbloyXMvxuOcy/C9h3gKXiZHQz48nzImZjdNDRc1yKbrNHyxEtliewj5TXDwyz7Qr2NkJLWL1M9OqcHpJNEz2VaIeah07mEMYwhriCAXusMr77NxXt0hQNo2rc3E+LLHZtMt/fa4FrKmLsq7aJqg8SOqadpex+cjWi7mu4vAGZad56Dc7t1xhZcd3o5vlyKbPw5bzsgtdeZX11ZlSZOjtHy1DwyFjpHHg3h1k7mjrK8TsjWtZPQ911TsekFqWDLsyApea+9UOcc/wZPyBlkPyunqyFYtpf8nFez9S2ezF0fP2vp4ES1fpJoK+na6J7XiZgLS03wl1nHswkm+7ipt04Tpk0+GhAohZXfFNcdSb7YD/B4Pnj9hyr9me/LwLLanVrxKqxDpCuSjLw2dn+Lqfsf7R6z2b18vvsNJg/Dx++0pOc853nH1rQR5Izk/eZMdkp/hr/AM3f7SNQdpdUvH+Sw2X1r8P3Rbyoy+KP2iH+Mantj9jGtDg9RHz9WZvP+Il5eiMDVY/w2l+fj+2F0yOql4M5Y3XQ8UX+s0akrHbGefS+bL62K32Xyl5fuU+1ecfP9iui5WpTnoCjpWzUccbxdj4GtcOosA7isxKTja5LmmatRU61F8mimdZNXJqKQiQEx35kgHNcOF/ku6Wn0jNX9GRC5arn3GdyMadMuK4d5prruRzf6raqzVjxZpZDfnSEZW4hl/Kd2buKjZGVClfPuJeNiTufcu/+Dea46guhAkpA+SO3PZ5T2n5Qtm4HiN47N0fFzlP2bODJGVs9w9qriu4ytj4cH1ILSGlsdyQbYml2XbZx8Fz2no1HzOmy005cO79yO7RT/GNR+j9jGpeD1EfP1ZEz/iJeXojU6CP8Jp/n4vaNXa7q5eD9DhR1sfFHoVZg1QQFcbS9VZHv91QNL7gCVrRd3NFmvA+NlYG26w67WuBlRiujm9O4qdoYspPpILXvK0VsUxnaBP8ACqb5+L2jVzu6uXg/Q64/Wx8UehFmDVBAa3TtDyjLjym5jrHEf86FXbSxemr1j7y+2iXh39HPR8mRWKMuIDQSTuAWZhFzajFatl1KSitWSLRmgw2zpbOd8ngO3pPoV/h7LjD27eL7uxfz6epVZGa5ezXwRulcFeEBoNanfix5x9X3qj21L3F4/sWezl7z8P3NPo91pY/Pb6wqnGel0H816k+9a1y8GTdbIzoQGJX6PZKOcLHg4bx946lFycSvIWkufed6cidT4ciLV+j3xHnC44OG4/cepZrJxLMd+1y7+z+i5pyIWrhz7jK0BQ8o/EfJZn2u4D9vgpGzMbpbN98o+vZ/P6HHNu3Ibq5v0MjSWsjoXTB0PkFuEYnYnxkjFIOZhIHOyBJuADa62EMdTS0fP6P9TOTvcddVy+q/Q1FXtEbG9zTELA3aeU8phzY7ycsTS13eu8cByWuv0/U4Sz4xejX1/QnKrywCAFAEAQBAEAQBAEBhVOh6eQ4pIInu6XRscfEhdI22RWkZNeZzlVXLjKKfkZMEDWDCxrWjoaAB4BeHJviz2klwR2L4fQgCAIAgCAIAgCAIAgCAIAgOHtBFiAQd4O5AYDNB0wdiFPCHdIjjv42XR3WNabz/AFZyVNaeqiv0RsAFzOoQBAEAQBAEAQGFVaJglN5YIpD0vYxx8SF0jbOPCMmvM5yqhLjKKfkfdJo2GL8VFHH5jGt9QXyVk5e82z7GuEfdSRlLwewgCA6o6drSS1oBO8gAErnCmuDcoxSbPcrJSWjZ2roeAgCAjmtLuewdDSfE/wDxZ/bL9uC+TLbZy9mTNNC6zmnoIPgVU1vdmn3NE+S1i0TxbYzQQBAfL2BwIIBB3g7l5lFSWklqj6m09UcRRBos0ADoAsF8hCMFuxWi+R9lJyesnqdA0dCHOcIo8TiC44G3cRuJNszmd/Su3SS001Zz3I666I6ZtB0zzifTwONgLujjJsBYC5HAADuXpXWJaKT/AFZ4dFberiv0RsFyOpqdPaxQUYBmfYu8loBLjbqG4dZsF2px52v2UcbsiulazZr9Ba8U1XKIoxI17r2DmixsCTm0kDIHfZdbsKyqO89NDjTm1Wy3Y66kmUQmBAEAQBAEAQBAEAQBAEAQBAEAQBAEBptJazQQVEdPJi5STBhs2457ixtzwzBXeGNOcHNckcJ5MITUHzZuVwO5odE61RVFVNTMa8PixXJAwnA4MdaxuMyN4UmzFnXWrHyZGryoWWOtc0b5RiSEAQBAR3WjWttE+Jjo3P5QGxBAtYgZ37VKx8V3JtPTQi5GVGlpNcyRKKSggCA6Z6pjC0Pe1pcQG4nAXJNgBfeScrL0ot8kfHJLmzse8AEkgAbycgvKWp9PmnnbI0OY5r2nc5pBBsbGxGRzBX1xcXoz4pJrVHYvh9CAIAgCAIAgCAIAgItrK78MOpg9ZWa2u9cheC9WXOAv+Lz/AINSVVPkTiexuuAekLcxeqTMy1o9D6X0+BAEAQBAEAQFYbRqGSOsjq3RctAAy4Iu0YCbsf0A3vc5ZnfuVvgzjKp1p6Mp8+uUbVbprEkWq2sdFVSDk42w1AaQAWsDiLXcGPb5Qy3ZHK9slFyMe6qPF6xJePk02y4LSQ1nqa9kjuSmpaeAAYXykNJNucLuxDf1DeEojQ4+0pN/IZEr1L2XFL5mFqdrVPVOnp5DHyzGOMcjQCwlpw3NjZwu5pBGRC6ZWLCtRmtdHzRzxcqdrlW9NVyfYfepOtsk/ukVeFroW48hazRcPuOogeK+ZeLGG66+37R9xMuU95Wdn2zo1Z1vnfBVVVTh5GIANa1ti55+Lf6TB9Jer8SCnGuHNnnHzJyhKyfJGF/1FpN8BrGup2xC5EXxi0GxNjmRkfjAm2Q3Lp+HxlPonrr3/f8ABz/EZLh0q007ib6taXFXTxzAYS64c3oc02I7Li46iFX31dFY4FhRcra1MiNdrVW+75qWBsbzfDGCLYcmuL3G+YAxZdY37jNhi09CrJtrvIM8q7p3VBJ9xh0Wt2kRM+kdGySpJwsvYBhHOJOGwc3Bc8O/cuk8THcFam1E5wy8hTdTScjYara0VXu00daGl5xAEAAhwbjHk5FpaCencuWRjVdF0tXI64+Vb03RW8znSmtVVPWOpKAMBYXB0jxfNuTjnkGg5biSUrxq4VdLd29h9syrJ2uqnTh2s+tA61VDKz3FXBmMmzXtFucRibfgWuG4gAg5Hq+XYtbq6WrkKcqxXdDcuPejCi1sr5aqopoGRvcJJGsJFgxrHlpc7PPLCO08V0eLRGuNk2+zz1PCy75Wyrgl/Ghm6m601L6p9JWBuMB1iAAQ5u9pw5EEXII6ON8ueVjVqtW18j3i5VkrXVbzOn/qasrZpW0LoYoovjyb35kC1wd+EkADdvOa9fhqqYJ26tvuPn4m66bVOiS7X2nbofWqpqKeqbZraunF8hdrw0nEMN/K5rhkbXLV5txa65xf+Mvofasqyyua09qJ96E1yfJo6pnkLeWhuBYWBLgOSJHW51u5LcRRvjBcn9s+05jlRKcua+0bXUTSc9TTmaoLec8hmFtua3In9bEO5cMuuFc92B2w7Z2178ySKKSysdePhii/q394crfE+Fn5+hT5nxcPL1LOVQXBAtW9NyzaRrIbRNsJrObG0OuyQMYXH41geKsr6YwohPj2dveitovlO+cOHb9Gd2pGtU08tRFVlofEL5C1sDi2S+ediW+lecvGhCMZV8n9o9YmVOyUoWc19s+dT9aZ6j3VPOWtpoWkgBufF1r3zwtG7jiC+5ONCvdhD3mfMXKnZvTl7qMCHWLSNUySopzBFEwm0brF7w0XIFwbm3Hmi66PHx6moT1bfb9/2c45GRanOGiS7H2/fkSrUzWD3bT8o4Br2uLHgbrgA3F87EEekKHlUdDPdXImYuR01e92kO2uutNSnoa8+Dmqds1axkiBtN6Sg/vsO7TOsWlKQsmnZEInusIwAQMr4HOHODrA53IyPYvNWPjW6wi3qu09XZGTTpOaWj7Dbax66FkdMKVodNUta5gfuYHEAXzGZcSN9uae/jRh6yl0nKJ3vzN2MejXGXIwG6yVlHUQx1roZY5TbFHbmZgHMAbsQJBG7cV0/D02wcqtU13nP8TdTZGNujT7jQ65e6f3UixYOUxx+591sHLO5LF14r3UnF6P8O9OXHX9OJFy+l/ErXTXs/XhqbrXr3b+58fL8nvPL4bb+VHI4e7eo+H0PTvd1+X6cSRm9N0C3tPn+vDQzNnc1QymD5iwUjYnOYR5Qs8lxd1WD14zVW7NI672p0wXYq056bunD+zDp9Y9IVollpTDDEwkNa+2N9he2YNzYj5IztfeV7lj0U6Rs1bfcc45GRdrKvRJd/aZ1FrjJNo2eoaGtnhsDldpuW2cATuIJyvvBXOeJGF8YPkzrDMc8eVi5oxtWtY6+sfAWxjkWutO8BoxG5OWI7g0syaL3v0r3fj0VJ6vj2HPHyb7nFpcO1lgqsLQIAgCAIAgCA0WmdEvkkxssQQBYm1rKlz9n23W78NCyxcqFcN2RgjQM35I71CWych936kh51XzJRCzC0DfYAeAWlhHdio9xTye82z7Xo8hAEAQBAEAQES1i14ZR1Bhkhe5uEHGLZk7wA6wIAtmDxU2jCdsN6LIV+bGme7JMiGiIjXaTZPSwGGFr2vcQLN5ubr25uJ27COm/SVOsfQ47hOWr+/QgVrp8lTrjovv1OrS80bNKTO0kySSO7uTaL+Tf8FbMXba+QPlHPivtSk8ZKhpPt/f77jza4rJbvTa7P2++8zNnYA0nPaMxAxylsbhYsaZGOa0jqaQvGb8PHjrxXHyZ7weGTLhpz4eaMPXuJ1HWzuZkypid4PI5QdZxNv9IL3iNXVRT5xfpyPGYnTdJrlJf9ksk1Xf+5HuZg/DFrZCMs5MQkc3tywjsChLJX4rpHy5eXL+yc8V/hejXP8Afn/RAtHPoI24KyCoE7SQ7CQL55Xa9zS02sLdSspq+T1qktCsrePFaWxe99/MtjU+nhZSx8g17Y33eA83cCTnfwVLkym7Hv8AMvMaMFWtxaIh+jPh+X6fsgp1nwS++0gV/HS++xHzB/3Ce0/3VfX8D9955Xx/33B3/cXf/wDjX3/6P3/sP/0Pv/UxeVdorScss0bnQymSz2je2RwkFici4FoBFwd56L+tFlY6jF8Vp9OB51eLkuUlwfb48Ts0YH6S0o2qYxzYIy04nC34sZC4yLi7gDkF8s0x8fo2/af7n2tPJyValpFHZqR8MVv9Z/vDV8y/hYeXofcP4ufn6jR4/j+Ttf7FJ/BL77RD45/fYRxujYaOaSLSMMrm/wAm+MgXAJ5wuQHAgjjcWt2SukndBSpa+epEVcKZuN8W+7QnezuKjcZpKSOZlgGHlSDcHPKxI3t6VW5ruWkbGn4Fngql6yqTXiQjWGgkpqmoo4hzJ3xlg6QXXjA7HOLfoqxonGyuNsucdf7K2+Eq7JVR5S0/oszSk50bo+8TOUMLGNF723hpe63DMuP7FUVx/EX+09NS5sl+Ho9la6GTqlpd1XTMmezA5xcLC9jY2xNvwNl5yalVY4p6nrGtdtam1oQLaPVCLSdPIRcMZC8gbyGzPdb0KywY72PKPfr6Iq8+ahkRk+zT1ZIND7RI6ieOFsL2l7rAktsPDsUW3AlXBybXAl07RhZNQSfE02o/wxWf1n27VIy/hYeXoR8P4ufn6mFtAhdSVr5Y8m1MLwei7m8nIPsv7SumE1bUov8Axf8Aa/g55ydNzkv8l/X9kt0Hq6W6KMHkyTROcb5c+RuQPYMDT2KDbka5O/2J/RE6nH0xuj7WvqyuqCOkgxx6Qp5xKHZYCBl0FriOg2IuDdWs3bPSVMloVUFTXrG6L1+RZ2oUNOKcvpWSMY95JEhu645t95FrAbiqjMdm/pY02u4uMONar1rTSfeRfawxzqikawXeQ4NHS4vaGjvKl7OaUJt8iHtLVzglz/6MPWzWs6QZHTQwSCXlAXtIF8TQRhAGe8m5NrW3LpjYvQN2SktDnk5TyIquEXr2jXPVqSGOjkLDKyKFkcwbfLC4vOYFw043DFbKw6QmLkRm5x10beqGXjShGEtNUlo/I6dFDRU0sUbIaoPe9oF3Nwgk7zhcTbuXqz8VCLk5LRffcfKvwk5qKjLX7+ZsdpeKGvpaktJjaI8+BdHK55bfgSCLd/QuWBpOmVevHj9UdM/WF0LNOHD6M3es1X7v0S+WBjrOIcGkDFaOXC7JpPySexR6I9BkqM39tEnIl0+K5QX2ma/UbSjauikoAC17YJGl+WGzyQDvvfnjhwXTLrdVqu7NV9Dlh2q2l09uhD6KClp3Pi0jTziQHIsIGW61iQCLgkOBN7qfN2WJSpktCvrVVesb4vX7+9SVRQ037k1klIyVjX2BEhuSWltiLEi3O4FQm7PxMI2NPTuJ6VX4Wcq00n3m72W+8G/OSfaUfaHXPyO+zuoXmcaM1ukl0jJSGGzGl4xZ4hg+O7hhdlbzm719sxYxoVuvH79BXlylkOrd4ffqS9QScEAQBAEAQBAEAQBAEAQBAEAQBAcEX3oDkBAcEIDlAEAQHBaOhAcoAgCAIDgi6A5AQBAEBw5t9+aA6a3Fyb8BwuwOwm1wHWNjbjY2XqOm8tTzLXdehCNR9XXySCvqpBLI4XYM8iRbE7IAEC4DRkPC1hl5EYx6GtaLtK7Ex5Sl09j1fYT5VpZgBAEAQBAEAQHDmg7xdAcoAgOLIDlAcBoG4IARfegOQgOA1AHNB3i6A5QBAcWQHKAIAgCAIAgCAIAgCAIAgCAIAgP/2Q=="/>
          <p:cNvSpPr>
            <a:spLocks noChangeAspect="1" noChangeArrowheads="1"/>
          </p:cNvSpPr>
          <p:nvPr/>
        </p:nvSpPr>
        <p:spPr bwMode="auto">
          <a:xfrm>
            <a:off x="155575" y="-1050925"/>
            <a:ext cx="79248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data:image/jpeg;base64,/9j/4AAQSkZJRgABAQAAAQABAAD/2wCEAAkGBxQSEhMUEhQWFBQXFRgYGBgYGRQcGBgXGRcaGBgYGhkYHCggGB0lHBQUITEhJSkrLi4uGB80ODMsNygtLi0BCgoKDg0OGxAQGy8kICU0NDQyNC40LCw0LC8vNCw0LDQsNCwsNCwsLCw0NzQsNCwsLCwsLCwsLCwsLCwsLCwsLP/AABEIAHYBqwMBEQACEQEDEQH/xAAcAAEAAgIDAQAAAAAAAAAAAAAABgcEBQEDCAL/xABSEAABAwICBQcFCgcPBQEAAAABAAIDBBESIQUGBzFBEyJRYXGBkTJyobGzFDQ1QlJzgqKy0SMzYnSDksEVFyQlQ0RThJO0wsPS0/AWNlRj4cT/xAAaAQEAAwEBAQAAAAAAAAAAAAAABAUGAwIB/8QAOREAAgIBAQQHBgYCAgIDAAAAAAECAwQRBRIhMRMzQVFxgbEiMjRhofAUFZHB0eFCUiPxJGJDREX/2gAMAwEAAhEDEQA/ALxQBAEAQBAEAQBAEAQBAEAQBAEAQBAEAQBAEAQBAEAQBAEAQBAEAQBAEAQBAEAQBAEAQBAEAQBAEBFtZHHlbEm2EWHBZna0pdPo3w0Rc4CXRamqDrZjIqs1a4om6a8GTqnJwtvvwi/bZbavXcWvPQzc9N56HYvZ5CAIAgCAIAgCAIAgCAIAgCAIAgCAIAgCAIAgCAIAgCAIAgCAIAgCAIAgCAIAgCAIAgCAIAgCAIAgCAIAgCAICMazt/CtPSwesrN7YX/On8v3ZcbPf/G18/4NRZVTWvAnE9AW4S0MyzlfQEAQBAEAQFcVW058b3sdSi7HOafwp3tJB/k+pWsdmqSTUufy/sqZ7TcZOLhy+f8ARkaF2j8vPFE6nDBI4NxcpexO7LAL52G/ivFuz9yDkpa6fL+z3TtLpJqDjpr8/wCifqtLMw9M14p4JZiL8mxzrXtcgZC/C5sO9dKob81HvPFs9yDl3Ff/AL6rv/FH9qf9tWX5Yv8Ab6f2VX5r/wCn1/o22q+vvuuobA6ER4muIOPFm0XtbAOAPguORg9FDfUtfI742f009xrQmyryxNHrfrB7hhbLg5QueGBuLDvBN72PBp4KRjUdNPd10I+VkdBDe01If++q7/xR/an/AG1O/LF/t9P7K/8ANf8A0+v9E01U0y6spxM6MR3c4NAdiuGm174RxDh3KBkUqqe4nqWONc7ob7WhuFwO4QBAEBEto2mpqSGJ0DsDnSYTzWnLCT8YHiFNwaYWyamuwg5186oJw7yA/wDX9f8A0w/s4v8ASrL8BR3fVlX+YX9/0LS1Or3z0cMspxPcHXNgL2e4DIZbgFT5MIwtcY8i6xbJWVRlLmzcrgSAgCAIAgCAIAgCAIAgCAIAgCAIAgCArfSm0mSKaaIQMIjlewHG7PC4tvu6la17OjKClvc0VNm0nCbju8mZWrOv0lVVRQOhY0Pxc4OcSMLHO3EfkrxfgqqtzT5HvH2g7bFDd01J8q0swgCA+ZHhoJJsALk9S8zkoRcpckfYxcnojX0mmo5HYc2nhitn6d6g0bSptlu8u7XtJVuHZXHe5+BslYEQIAgI7rU3nRnqd6CPvVBtle1B+P7Frs5+zJeBp6Zt3sHS5o9IVTStbIr5r1J9j0g38idLambCAIDHra1kQu89g4nsCj5GTXRHem/5Z1qpna9InXo7SLZgcNwRvB39q8YuZDIT3eDXYz1fjypfEzFLOAQFH7QKLkq+ewsHkSD6Yu4/rY1ocKe9SvlwM3nQ3L38+Jo6Ko5KSOQb2Pa/9Vwd+xSJx3ouPeRq5bslLuPRbTfMLLGtIltRq8FC5vGSRjPA4z7P0qbs+Ot2vcQdoz3aGu8ptXxnjbap1XJVtM//ANrWnsfzD6HFccmO9VJfIkYs926L+fqX4s0acrTbDVZ00QPB7yPBrf8AGrbZkfekVG1Z+7ErglWpTnoDVuh5ClgitYtjbi84i7vrErM3z37JS+ZqqIblcY9yNkuR1CAIAgIDtf8Ae8Hzx+w5WWzPfl4FZtTq14lVq5KMu/Z58H0/Y/2j1ns3r5ffYaTB+HiSNRSWEAQBAEAQBAEAQBAEAQBAEAQBAEAQHn7WT35VfnE3tHLTUdVHwXoZbI66fi/U2Wzr4Rp/0nsZFyzuol5eqO2B8RHz9GXes8aMIAgNDrNVkWjHEYj1i+Q8QT3BUe18hrSldvF/sWez6k9bH4EfVEWZttGaacyzX3c3p+MPvCtcTac6vZs4x+q/n78CFkYUZ+1DgySQzNeA5pBB4haGuyNkd6D1RUThKD0kuJ2L2eTRa1NyjPWR4gfcqXbMfZg/myy2c+MkafRjbzR+eD4G/wCxVOJHevgvmvoT8h6VS8CarYGeCA1Gk9NNZdsdnO6fij7z1KqzNpxq9ivjL6L+Sdj4Up+1PgvUjc0rnkucSSeJWesslZLem9WW0YRgtIrRHbo+rMTw4btxHSOP/OpdcbIdFin2dvgeLqlbBxJstiZ4ICsdsFHZ9PMBva6MnzTiaPrP8Fb7MnwlHzKbasOMZ+RXatCpL91WquVo6Z97kxMv5wFnekFZrIju2yXzNTjy3qov5EJ2w1edNEDuD3kdtmt9T1YbMj70it2rP3Y+ZX9PTF7ZXD+TYHnsMjI/8y/crOUtGl3/AMNlXGG8m+5fukdIcRmMiMwesbl6014HhPR6nouiqBJGyQbnsa4djgCPWstKO7Jp9hrYyUoprtKd2m1WOveP6NjGejGfTIVeYEd2lPvKDaM969ruNPq3Q8vVQR2uHSNuPyW8531WlSL57lcpfIj40N+2MfmW1rhrc2hwN5J0j3gluYaywNjd2ZvmMgPBUmNiu/V66JF7lZao04atkArdota/yHMiH5DAT4vxKzhs+lc9X9/Iq57Suly0X38zCGutdv8AdDv1YvVhXT8HR/r6nP8AHX/7ehudD7S52ECoa2ZnEgBr+3LmnssO1R7dnQa9h6MkVbTmn7a1RZ2i9Ix1EbZYnYmO3dIPEEcCOhVFlcq5bsuZc12RsjvR5EM2v+94Pnj9hyn7M9+XgV+1OrXiVWrkoy79nvwdT9j/AGj1ns3r5ffYaTB+HiQEbSqzoh/Ud/rVn+XU/P78is/M7u5ffmSnV7Xi9JNPVloLJcDQwWLrsBa0AnM3xdw6lCvwtLVCvtXaTaM3Wp2Wdj7CKaU2iVcjjyZbA3gGhrnW63PBuewBTa9n1RXtcSBZtK6T9ngdNBr/AFsbgXSCVvFr2t9bQCF6ngUyXBaHyG0Lovi9Sy9D61wT0zqku5NrPxgdvYejLyr3Frb77r5KptxZws6Pnry+ZcVZdc6+k5ac/kQTTm0md7iKYCFnBxDXSHrN7tb2WParGnZ0IrWzi/oVl20pyelfBfU1MGvVc035fF1OZGQfBoPgQu7wqGvd9ThHPvT970LG1M1wbWgseAydouWjyXDcXNvnv3g7rjeqrKxHS9VxRb4mWr1o+DJSoZMK81i2kGKSSKCG7mOcwuk3Ymkg2Y03IuN9x2K0o2dvRUpvn3FVftLck4wXFd5FajXyuccpgwdDWR28S0n0qZHBoXZr+pCltC9vnp5HxDrzXtN+XJ6nMiIP1br68Kh/4+p8Wfev8vQl2rO0cSObHVtbGSbCRt8F+GIG+HzrkdgUG/Z7it6vj8idj7SUnu2cPmWEqwtStNateaqmq5oYxFgYW2xNcTYsa7M4h8pW2PhVWVKT11ZUZOdZVa4LTRGXqPrnPVVDo5+TDBE592tIzaW7yXHKxK8ZeHCqG9HXXU94ebO6bjLTka3WbaNI57mUdmMBtyhALndbQ7Jre0E9m5daNnxS1s59xxyNpS13auXebbZjpyepdUCeQyYRHhuGi1y+/kgfJC459MK1HcWnP9iRs++y3e33rpp+5XWsnvyq/OJvaOVpR1UfBehUZHXT8X6nXofST6aZk0YaXsvbECW85pabgEcHHivttasg4PkzzTa6pqceaJN++ZWfJg/Uk/3FE/Lae9/fkTfzS3uX1/ktXRNQZIIZHWxPjY423Xc0E26s1TWRUZtLsZd1ycoJvtRlLwezFraBko54zG4jeP8AnWo2RiVXr2159p2qvnU/ZZoK3Qb2Zs57eryvDj3KiyNl218Ye0vr+nb5foWdWdCfCXB/Q1RCrOXAmmRRVj4jdh7RwPaF3x8myiW9B+XYzlbTC1aSJVo3SDZgSMnDeOjv4hafEzIZEdVwa5opsjHlS+PI7qulbI3C8XF79hXW+iF0d2a1RzrtlW9YmPSaJjjdiaDcbiTey4U7PoplvxXH5nWzKssjuvkZkjw0Ek2AFyeoKXKSjFylyRHjFyeiIxpPTTpLtZdrPSfuHUs5l7Snb7NfCP1f8ffgXGPhxh7UuL9DVKrJplUej5JfJbl8o5Dx49yk0Ylt/uLh39n34HG3Irr95m+odBMZYv57vqju496vMfZdVftT9p/T9P5Ky7OnPhHgjbK0IQQET2nUfKULncYnsePHAfQ8nuU3Anu3Jd5B2hDeob7uJTKvjPFx7LKnHQhv9HI9vieU/wAxUW0I6Xa96/o0Gzpa0Jd2pBdpdXylfIOEbWMHhjPpeVY4Ed2lfMrdoz3r2u47tTNHcpSaSdb+QDW9ZAdIR4tYvOVZu21r5nvDr3qbX8iIKcVxeWoNVylBTni1pZ+o4sHoaFncyO7dL75mlw571EX98CnNPVXK1M8l74pXkebiOH0WV9THdrivkZ++W9bJ/Mk+yaix1T5CMooz3OebD6oeoe0p6VqPe/Qm7MhrY5dy9SW7R9ASVcUPItxSMktvAsxw5xuetrFCwb41Se8+DRPz8eV0Vu80zRaP2WkgGecA/Jjbf6zv9KkT2n/pH9SLDZX+8v0O6v2WtwnkJ3Y+AkALT1XaAW9tj2LzDab19qPD5HqzZcdPYlx+ZW08TmOcxws5ri1w6HA2I8QVbJprVFPKLi9GTbZRpUsqHQE8yVpcB/7GC+Xa0Ov5oVftGrWCn2r0LLZlrU3Dsfqbva/73g+eP2HKPsz35eBJ2p1a8Sq1clGXfs8+D6fsf7R6z2b18vvsNJg/DxKSkFiR0E+taFcjONaNnMbXOLWNBcS6zWi5u42AsOk5BfHouLC1fsolT9nVaI8doybX5MPOPs8nDf6Sh/mFO9px8fviTvy27d14eH3wImRbI5FTSA1ofQlIaWgkNJBIvkS2+EkcbYneJXzRa6n3V6aEn0ZqBVzxiQCOMOF2iRzg4jgbBptfrsolmfVCW7xfgTa9n3TjvcF4kdr6J8EjopWlr2mxB8RnxBFjdSoTjOO9HkRLK5VycZczt0LpA088Uw+I8E9bdzh3tLh3rzbX0kHHvPVNnR2KfcehAVmDVFaaz6jz1FdI+INbE8NeXuOQdbC4AC5J5pPRnvVtj5sK6Upc0U+TgzsubjyZlU2yyMD8JUPcfyWtaPTiXiW05f4xR7jsuH+UmaPW3UJ1LEZopDJG22IEWc0E2vcZOFznkLKTjZytluSWjI2Vs/oo78XqiFqeVxdGzbSpno2h5u6JxjJO8gAFp/VcB9FUGdUoW8O3iaLAtdlK15rgV1tE+Eantj9jGrXC6iPn6sqc/wCIl5eiNHSVbo8eA2xxujd5rrYgO0C3YSpEoKWmvZxI0JuGunatDK0PoKeqJEEZfbe7INHa45X6t68W311e+z3Vj2W+4izdnmrU9GZzNg54jw4XX8nHe+X5QVRm5MLt3d7NS5wcadO9vdpWWsnvyq/OJvaOVvR1UfBehTZHXT8X6nzoLRZqp44GuDS/FYm9hhY53DzV9utVUHN9h8oqds1BdpL/AN62b+nj/VeoH5nD/Vlh+VS/2RZejKYxQxRk3LI2MJG4lrQL+hVVkt6Tl3lxCO7FR7jJXg9BAEBi1mj45fKbn8oZHx496jZGJVf7649/adqsiyv3WaGs0C9ubOePA+HFUd+yrYca/aX6P7+9CzqzoS97gza6C0eYmku8p28dAG4ekqz2biOiDc/ef0IWZerZaR5I2asiGEB8TRhzS07iCD3rxZBTi4y5M9Rk4yUl2EV/cSXEW2FvlXFrdPSsz+WZG/u6cO/s/kufxtW7rr5G3otBMZm/nnr8nw496tcfZVVfGftP6fp/JBtzpz4R4I2oCtORCOUAQBAYmlqPloJYj8eNzf1mkX9K91z3JqXceLIb8HHvPPFunetQZMsrY9U5VMfWx478TXepqqdpx92RcbKlwlEgOmarlaiaS9w+V7h2Fxw+iysqo7sIx7kVd09+yUu9lqbMaACguf5Z73Hs/F2+ofFU2fPW7w/7LzZ0NKPH/oqOeEsc5h3tcWntabH1K8i95JooJR3ZNPsLJ2c6S5PR9WSfxJe8dQ5MOHpa5VOdXvXx+enqXOBZu48n3a+hWIVuUpbmyaiwUr5SM5ZDY/ks5o+tjVJtGetij3IvtmQ3at7vZK9K6TipozJM8MaMs95PQAMyeoKFXXKyW7FE6yyNcd6T0RXmldqDySKaFrR8qW5J+i0gDxKtK9mr/N/oVNm1H/8AHH9TQza+V7j+Pw9TWRW9LSfSpKwaF/j9WRXtC99v0RHqmd0j3Pebuc4uccs3E3Jyy3qVGKikkRJScm5Pmzc6iutX01vlkeLHD9qj5nUSJOF18Sb7X/e8Hzx+w5V+zPfl4FltTq14lVq5KMu/Z58H0/Y/2j1ns3r5ffYaTB+HiUnP5TvOPrWgjyRnZ+8yWbLaZr667hfBE97fOu1l/B5ULaEmqeHayds2Kd2r7EXGqIvyi9eoAyvqWtyGMO73sa8+lxWiw5N0RbM1mxSvloYGgIBJVU7HC7XTRhwPEF4uO8XXW6TjXJruZyoipWxT70eg1mDVFV7X6cCeB43ujc0/QcCPtlXOzJNwkil2rFb0ZEAKsiqPROinXghJ4xsPi0LL2LSbNbDjFGq1l1tgoua8l8pFxG217dLjuaO3PoBXajFndxXLvOGRl108+fcQGv2l1TyeSZHEOGRe7xOR/VVlDZ1a95t/Qq57TsfupL6mmrdb6yZjo5Jy5jhZwwRC4PDJoKkRxKYvVR4+ZGnmXTi4ylwfgaNSCMWXscebVTeAMR7yHg/ZCqdprjF+P7Fxsp8Jrw/ci+0X4RqP0fsY1Mweoj5+rIef8RLy9EaCnhL3NY3e5waO1xsPWpMmoptkSMXJpLtPQeidHMp4mRRizWi3WTxcesm5KzFljsk5SNXXXGuKjHsMteD2eftZPflV+cTe0ctNR1UfBehlsjrp+L9TZbOvhGn/AEnsZFyzuol5eqO2B8RHz9GXes8aMIAgCAIAgOCbb18bS4sJagFfU9QcoAgCA4Dhe18+hfNVrofdHzOV9PgQBAEAQBAUJrfR8jW1LOHKFw7H88DwdbuWkxp79MX8vQzGXDcukvviZ2oukeQlqHX/AJpMR1uaA8fZPiueZXvxivmjrg2bkpP5P6EZ3BSyEehNAUfI00EXFkTAfOwjF6brMXT37JS72aumG5XGPcil9dqXk66pb0yY/wC0Af63FX+JLepi/vgZ3Mhu3yX3xOzQNfydJpBgOb44rf2mB3okK+XQ3ra33a+h6os3abF3pGgJUkiHoDVqh5ClgitYtjbi84i7vrErM3z37JS+ZqqIblcY9yKg16006qqn5/g43OjjHCwNnO7XEXv0W6FeYdKrrXe+LKDNudlr7lwRq9DaLkqpmQxAYncTuAGZcT0ALtbbGuLlI4U1StmoRLLodmNO0DlZJZHcbYWt7hYn0qpntKx+6ki5hsype82yu9Z6FkFVNFHfAxwAubm2EHf3q0x5udak+bKnJrjXa4x5IyNSPf8ATfOf4SvOX1Mj3hdfEnG1/wB7wfPH7DlXbM9+XgWW1OrXiVWrkoy79nnwfT9j/aPWezevl99hpMH4eJSc/lO84+taCPJGdn7zJjsl9+v/ADd/tI1B2l1S8f5LDZfWvw/dFvKjL0pDaJ8I1PbH7GNaHB6iPn6szmf8RLy9EYGq3v2l+fj+2F0yOql4M5Y3XQ8UX8s0agrHbF5dL5svrYrfZnKXl+5T7V5x8/2K7KtCoL0qdJ+5dHCbeWQMwjgXFrWtB6sRCzka+kv3O9mnnb0VG/3Io+ondI5z3uLnuJLnHeSeK0UYqK0XIzUpOT3pcyQ6n6ovri52Lk4mGxda5LsjhaOwi5O643qLlZap4aaslYmG7+OuiRLdK7PqWGmnkBlc9kMjwXOHlNYSMmtAtcKFXn2zsiuGjaJ9mz6oVyfHVJlWq4KQsjY3/O/0P+Yqran+Hn+xb7J5z8v3I1tF+Eaj9H7GNS8HqI+fqyJn/ES8vRGq0H75p/n4vaNXa7q5eD9DhR1sfFHoRZg1QQHn7WT35VfnE3tHLTUdVHwXoZbI66fi/U2Wzr4Rp/0nsZFyzuol5eqO2B8RHz9GXes8aMIAgCA4c4AXJsBxK+OSitWfUm3ojT1un2tyjGM9Pxf/AKqrI2tXDhWt5/T+/viTqsCUuM+HqaGrrXynnuv1cB3Kjvybbn7b8uws6qYVr2UbjVedxxs3tFiOq+8d+/uKttj2ye9X2Lj4f9/yQNoQS0n2m/V4VgQGPXzFkb3NzIaSPv7t64ZNjrqlOPNI60wU7FFkLEhBxAnFe97537Vj1OSlvp8e80Dimt3Tgbei0+5uUgxDpGTvuPoVtj7WnHhatV39v8P6EC3Ai+MOBvqWrZILscD1cR2hXdORXctYPUrbKp1vSSO9djmEAQBAVNtbo8NTFJwkit9Jhz9D2eCutmz1rce5+pR7UhpYpd69CEMeRmDbIjuIII7wSFYtalYnpyM7V+j5apgjtcOlYD5t7u+qCuV89yuUvkdseG/bGPzPQSzJqSpNrVJhqo5OEkQH0mOIPocxXezZa1uPcyi2pDSxS70QkOIvbiLHrFwfWB4KwK3U2OrdFy9VBFa4dI24/JBxO+q1y5Xz3K5S+R2x4b9sY/M9ALMmpPOVVGWve13lNc4HtBIPpWqi04poyU01Jpm91D0uylq2vlyY5jmF3ybkEHsu0DvUbMqlbVpHmSsG6NVusuT4Fp6Q1vo4mF/LxvyybG5r3E9ADTl2mwVNDEuk9N1rx4F1PLphHXeT8OJSmla5080kzhYyPLrdF9w67Cw7loK4KEFFdhnLbHZNzfabLUj3/TfOf4SuWX1MjvhdfEnG1/3vB88fsOVdsz35eBZbU6teJVauSjLv2efB9P2P9o9Z7N6+X32Gkwfh4lJz+U7zj61oI8kZ2fvMmOyX36/83f7SNQdpdUvH+Sw2X1r8P3Rbyoy9KQ2ifCNT2x+xjWhweoj5+rM5n/ES8vRGBqt79pfn4/thdMjqpeDOWN10PFF/LNGoKx2xeXS+bL62K32Zyl5fuU+1ecfP9iuyrQqC3Nc2E6HbbgyAnsuwftCo8V/+V+v7mgzF/wCL+n7FRq8M+WVsy1jgihdBNI2JweXNLyGtc1wHxjlcEHI9I61U5+POU9+K1LjZ+TXGG5J6Gbr3rjAKeSCCRsskjS0lhxNax2TiXDIki4AB43PXzw8Se+pzWiR1zMyCg4QerZVCuiiLI2N/zv8AQ/5iqtqf4ef7FvsnnPy/cjW0X4RqP0fsY1Lweoj5+rImf8RLy9EarQfvmn+fi9o1drurl4P0OFHWx8UehFmDVBAUHrZCWVtUD/TPd3PdjHocFpcZ60xfyMvlRcbpJ951avaS9zVMU1rhjswN5aQWut12cV9vr6Stw7z5j29FYp9xb1LrxRSOY1sxxPc1obyct8TiAB5Nhmd97KjlhXRTbXL5ovo51EmkpcX8mSNRSWEBrdL6U5GwAu4i+e4feq/Ozvw+kUtWyXjY3TatvRIjVXWPkPPdfq4DuWdvybbnrN6+hb10wrXso6FwOhstGaHdLZzuazp4ns+9WOHs6d/tS4R+r8P59SJkZca+C4sk9NTtjbhYLD/mZ6Vo6qYVR3YLRFPZZKb1kzF0vXmFgIAJJsL7um6j52W8etNLVs7YtCulo+SMDRunHvka14bZ2VxcWPeSoGJtOyy1Qmlx7v8Atkm/CjCDlFvgb5XhWmk0noMOu6LI/J4Hs6D6OxU+ZstT9ung+7sfh3engWGPnOPs2cV3kekYWkhwII3gqglFxe7JaMtYyUlqjhjyDcEgjiMivkZOL1i9GGk1ozc6P084ENkGIXti3EdvAq3xdqzTUbeK7+3+yBdgxabhwJItCVIQBAaLXHV4VsGC4bI04o3HcHdB/JIyPcc7KTi5Dpnr2dpGysdXQ3e3sKU0lo2WncWTRujd1jI9jtzh1hX9dkLFrF6mdsqnW9JLQlOy3Rjn1YmLXcnGx5D7HCXkYLA7ibOce5Q9oWJV7uvFk3ZtTdu+1wRb6oy+I1r1q57tgAZbloyXMvxuOcy/C9h3gKXiZHQz48nzImZjdNDRc1yKbrNHyxEtliewj5TXDwyz7Qr2NkJLWL1M9OqcHpJNEz2VaIeah07mEMYwhriCAXusMr77NxXt0hQNo2rc3E+LLHZtMt/fa4FrKmLsq7aJqg8SOqadpex+cjWi7mu4vAGZad56Dc7t1xhZcd3o5vlyKbPw5bzsgtdeZX11ZlSZOjtHy1DwyFjpHHg3h1k7mjrK8TsjWtZPQ911TsekFqWDLsyApea+9UOcc/wZPyBlkPyunqyFYtpf8nFez9S2ezF0fP2vp4ES1fpJoK+na6J7XiZgLS03wl1nHswkm+7ipt04Tpk0+GhAohZXfFNcdSb7YD/B4Pnj9hyr9me/LwLLanVrxKqxDpCuSjLw2dn+Lqfsf7R6z2b18vvsNJg/Dx++0pOc853nH1rQR5Izk/eZMdkp/hr/AM3f7SNQdpdUvH+Sw2X1r8P3Rbyoy+KP2iH+Mantj9jGtDg9RHz9WZvP+Il5eiMDVY/w2l+fj+2F0yOql4M5Y3XQ8UX+s0akrHbGefS+bL62K32Xyl5fuU+1ecfP9iui5WpTnoCjpWzUccbxdj4GtcOosA7isxKTja5LmmatRU61F8mimdZNXJqKQiQEx35kgHNcOF/ku6Wn0jNX9GRC5arn3GdyMadMuK4d5prruRzf6raqzVjxZpZDfnSEZW4hl/Kd2buKjZGVClfPuJeNiTufcu/+Dea46guhAkpA+SO3PZ5T2n5Qtm4HiN47N0fFzlP2bODJGVs9w9qriu4ytj4cH1ILSGlsdyQbYml2XbZx8Fz2no1HzOmy005cO79yO7RT/GNR+j9jGpeD1EfP1ZEz/iJeXojU6CP8Jp/n4vaNXa7q5eD9DhR1sfFHoVZg1QQFcbS9VZHv91QNL7gCVrRd3NFmvA+NlYG26w67WuBlRiujm9O4qdoYspPpILXvK0VsUxnaBP8ACqb5+L2jVzu6uXg/Q64/Wx8UehFmDVBAa3TtDyjLjym5jrHEf86FXbSxemr1j7y+2iXh39HPR8mRWKMuIDQSTuAWZhFzajFatl1KSitWSLRmgw2zpbOd8ngO3pPoV/h7LjD27eL7uxfz6epVZGa5ezXwRulcFeEBoNanfix5x9X3qj21L3F4/sWezl7z8P3NPo91pY/Pb6wqnGel0H816k+9a1y8GTdbIzoQGJX6PZKOcLHg4bx946lFycSvIWkufed6cidT4ciLV+j3xHnC44OG4/cepZrJxLMd+1y7+z+i5pyIWrhz7jK0BQ8o/EfJZn2u4D9vgpGzMbpbN98o+vZ/P6HHNu3Ibq5v0MjSWsjoXTB0PkFuEYnYnxkjFIOZhIHOyBJuADa62EMdTS0fP6P9TOTvcddVy+q/Q1FXtEbG9zTELA3aeU8phzY7ycsTS13eu8cByWuv0/U4Sz4xejX1/QnKrywCAFAEAQBAEAQBAEBhVOh6eQ4pIInu6XRscfEhdI22RWkZNeZzlVXLjKKfkZMEDWDCxrWjoaAB4BeHJviz2klwR2L4fQgCAIAgCAIAgCAIAgCAIAgOHtBFiAQd4O5AYDNB0wdiFPCHdIjjv42XR3WNabz/AFZyVNaeqiv0RsAFzOoQBAEAQBAEAQGFVaJglN5YIpD0vYxx8SF0jbOPCMmvM5yqhLjKKfkfdJo2GL8VFHH5jGt9QXyVk5e82z7GuEfdSRlLwewgCA6o6drSS1oBO8gAErnCmuDcoxSbPcrJSWjZ2roeAgCAjmtLuewdDSfE/wDxZ/bL9uC+TLbZy9mTNNC6zmnoIPgVU1vdmn3NE+S1i0TxbYzQQBAfL2BwIIBB3g7l5lFSWklqj6m09UcRRBos0ADoAsF8hCMFuxWi+R9lJyesnqdA0dCHOcIo8TiC44G3cRuJNszmd/Su3SS001Zz3I666I6ZtB0zzifTwONgLujjJsBYC5HAADuXpXWJaKT/AFZ4dFberiv0RsFyOpqdPaxQUYBmfYu8loBLjbqG4dZsF2px52v2UcbsiulazZr9Ba8U1XKIoxI17r2DmixsCTm0kDIHfZdbsKyqO89NDjTm1Wy3Y66kmUQmBAEAQBAEAQBAEAQBAEAQBAEAQBAEBptJazQQVEdPJi5STBhs2457ixtzwzBXeGNOcHNckcJ5MITUHzZuVwO5odE61RVFVNTMa8PixXJAwnA4MdaxuMyN4UmzFnXWrHyZGryoWWOtc0b5RiSEAQBAR3WjWttE+Jjo3P5QGxBAtYgZ37VKx8V3JtPTQi5GVGlpNcyRKKSggCA6Z6pjC0Pe1pcQG4nAXJNgBfeScrL0ot8kfHJLmzse8AEkgAbycgvKWp9PmnnbI0OY5r2nc5pBBsbGxGRzBX1xcXoz4pJrVHYvh9CAIAgCAIAgCAIAgItrK78MOpg9ZWa2u9cheC9WXOAv+Lz/AINSVVPkTiexuuAekLcxeqTMy1o9D6X0+BAEAQBAEAQFYbRqGSOsjq3RctAAy4Iu0YCbsf0A3vc5ZnfuVvgzjKp1p6Mp8+uUbVbprEkWq2sdFVSDk42w1AaQAWsDiLXcGPb5Qy3ZHK9slFyMe6qPF6xJePk02y4LSQ1nqa9kjuSmpaeAAYXykNJNucLuxDf1DeEojQ4+0pN/IZEr1L2XFL5mFqdrVPVOnp5DHyzGOMcjQCwlpw3NjZwu5pBGRC6ZWLCtRmtdHzRzxcqdrlW9NVyfYfepOtsk/ukVeFroW48hazRcPuOogeK+ZeLGG66+37R9xMuU95Wdn2zo1Z1vnfBVVVTh5GIANa1ti55+Lf6TB9Jer8SCnGuHNnnHzJyhKyfJGF/1FpN8BrGup2xC5EXxi0GxNjmRkfjAm2Q3Lp+HxlPonrr3/f8ABz/EZLh0q007ib6taXFXTxzAYS64c3oc02I7Li46iFX31dFY4FhRcra1MiNdrVW+75qWBsbzfDGCLYcmuL3G+YAxZdY37jNhi09CrJtrvIM8q7p3VBJ9xh0Wt2kRM+kdGySpJwsvYBhHOJOGwc3Bc8O/cuk8THcFam1E5wy8hTdTScjYara0VXu00daGl5xAEAAhwbjHk5FpaCencuWRjVdF0tXI64+Vb03RW8znSmtVVPWOpKAMBYXB0jxfNuTjnkGg5biSUrxq4VdLd29h9syrJ2uqnTh2s+tA61VDKz3FXBmMmzXtFucRibfgWuG4gAg5Hq+XYtbq6WrkKcqxXdDcuPejCi1sr5aqopoGRvcJJGsJFgxrHlpc7PPLCO08V0eLRGuNk2+zz1PCy75Wyrgl/Ghm6m601L6p9JWBuMB1iAAQ5u9pw5EEXII6ON8ueVjVqtW18j3i5VkrXVbzOn/qasrZpW0LoYoovjyb35kC1wd+EkADdvOa9fhqqYJ26tvuPn4m66bVOiS7X2nbofWqpqKeqbZraunF8hdrw0nEMN/K5rhkbXLV5txa65xf+Mvofasqyyua09qJ96E1yfJo6pnkLeWhuBYWBLgOSJHW51u5LcRRvjBcn9s+05jlRKcua+0bXUTSc9TTmaoLec8hmFtua3In9bEO5cMuuFc92B2w7Z2178ySKKSysdePhii/q394crfE+Fn5+hT5nxcPL1LOVQXBAtW9NyzaRrIbRNsJrObG0OuyQMYXH41geKsr6YwohPj2dveitovlO+cOHb9Gd2pGtU08tRFVlofEL5C1sDi2S+ediW+lecvGhCMZV8n9o9YmVOyUoWc19s+dT9aZ6j3VPOWtpoWkgBufF1r3zwtG7jiC+5ONCvdhD3mfMXKnZvTl7qMCHWLSNUySopzBFEwm0brF7w0XIFwbm3Hmi66PHx6moT1bfb9/2c45GRanOGiS7H2/fkSrUzWD3bT8o4Br2uLHgbrgA3F87EEekKHlUdDPdXImYuR01e92kO2uutNSnoa8+Dmqds1axkiBtN6Sg/vsO7TOsWlKQsmnZEInusIwAQMr4HOHODrA53IyPYvNWPjW6wi3qu09XZGTTpOaWj7Dbax66FkdMKVodNUta5gfuYHEAXzGZcSN9uae/jRh6yl0nKJ3vzN2MejXGXIwG6yVlHUQx1roZY5TbFHbmZgHMAbsQJBG7cV0/D02wcqtU13nP8TdTZGNujT7jQ65e6f3UixYOUxx+591sHLO5LF14r3UnF6P8O9OXHX9OJFy+l/ErXTXs/XhqbrXr3b+58fL8nvPL4bb+VHI4e7eo+H0PTvd1+X6cSRm9N0C3tPn+vDQzNnc1QymD5iwUjYnOYR5Qs8lxd1WD14zVW7NI672p0wXYq056bunD+zDp9Y9IVollpTDDEwkNa+2N9he2YNzYj5IztfeV7lj0U6Rs1bfcc45GRdrKvRJd/aZ1FrjJNo2eoaGtnhsDldpuW2cATuIJyvvBXOeJGF8YPkzrDMc8eVi5oxtWtY6+sfAWxjkWutO8BoxG5OWI7g0syaL3v0r3fj0VJ6vj2HPHyb7nFpcO1lgqsLQIAgCAIAgCA0WmdEvkkxssQQBYm1rKlz9n23W78NCyxcqFcN2RgjQM35I71CWych936kh51XzJRCzC0DfYAeAWlhHdio9xTye82z7Xo8hAEAQBAEAQES1i14ZR1Bhkhe5uEHGLZk7wA6wIAtmDxU2jCdsN6LIV+bGme7JMiGiIjXaTZPSwGGFr2vcQLN5ubr25uJ27COm/SVOsfQ47hOWr+/QgVrp8lTrjovv1OrS80bNKTO0kySSO7uTaL+Tf8FbMXba+QPlHPivtSk8ZKhpPt/f77jza4rJbvTa7P2++8zNnYA0nPaMxAxylsbhYsaZGOa0jqaQvGb8PHjrxXHyZ7weGTLhpz4eaMPXuJ1HWzuZkypid4PI5QdZxNv9IL3iNXVRT5xfpyPGYnTdJrlJf9ksk1Xf+5HuZg/DFrZCMs5MQkc3tywjsChLJX4rpHy5eXL+yc8V/hejXP8Afn/RAtHPoI24KyCoE7SQ7CQL55Xa9zS02sLdSspq+T1qktCsrePFaWxe99/MtjU+nhZSx8g17Y33eA83cCTnfwVLkym7Hv8AMvMaMFWtxaIh+jPh+X6fsgp1nwS++0gV/HS++xHzB/3Ce0/3VfX8D9955Xx/33B3/cXf/wDjX3/6P3/sP/0Pv/UxeVdorScss0bnQymSz2je2RwkFici4FoBFwd56L+tFlY6jF8Vp9OB51eLkuUlwfb48Ts0YH6S0o2qYxzYIy04nC34sZC4yLi7gDkF8s0x8fo2/af7n2tPJyValpFHZqR8MVv9Z/vDV8y/hYeXofcP4ufn6jR4/j+Ttf7FJ/BL77RD45/fYRxujYaOaSLSMMrm/wAm+MgXAJ5wuQHAgjjcWt2SukndBSpa+epEVcKZuN8W+7QnezuKjcZpKSOZlgGHlSDcHPKxI3t6VW5ruWkbGn4Fngql6yqTXiQjWGgkpqmoo4hzJ3xlg6QXXjA7HOLfoqxonGyuNsucdf7K2+Eq7JVR5S0/oszSk50bo+8TOUMLGNF723hpe63DMuP7FUVx/EX+09NS5sl+Ho9la6GTqlpd1XTMmezA5xcLC9jY2xNvwNl5yalVY4p6nrGtdtam1oQLaPVCLSdPIRcMZC8gbyGzPdb0KywY72PKPfr6Iq8+ahkRk+zT1ZIND7RI6ieOFsL2l7rAktsPDsUW3AlXBybXAl07RhZNQSfE02o/wxWf1n27VIy/hYeXoR8P4ufn6mFtAhdSVr5Y8m1MLwei7m8nIPsv7SumE1bUov8Axf8Aa/g55ydNzkv8l/X9kt0Hq6W6KMHkyTROcb5c+RuQPYMDT2KDbka5O/2J/RE6nH0xuj7WvqyuqCOkgxx6Qp5xKHZYCBl0FriOg2IuDdWs3bPSVMloVUFTXrG6L1+RZ2oUNOKcvpWSMY95JEhu645t95FrAbiqjMdm/pY02u4uMONar1rTSfeRfawxzqikawXeQ4NHS4vaGjvKl7OaUJt8iHtLVzglz/6MPWzWs6QZHTQwSCXlAXtIF8TQRhAGe8m5NrW3LpjYvQN2SktDnk5TyIquEXr2jXPVqSGOjkLDKyKFkcwbfLC4vOYFw043DFbKw6QmLkRm5x10beqGXjShGEtNUlo/I6dFDRU0sUbIaoPe9oF3Nwgk7zhcTbuXqz8VCLk5LRffcfKvwk5qKjLX7+ZsdpeKGvpaktJjaI8+BdHK55bfgSCLd/QuWBpOmVevHj9UdM/WF0LNOHD6M3es1X7v0S+WBjrOIcGkDFaOXC7JpPySexR6I9BkqM39tEnIl0+K5QX2ma/UbSjauikoAC17YJGl+WGzyQDvvfnjhwXTLrdVqu7NV9Dlh2q2l09uhD6KClp3Pi0jTziQHIsIGW61iQCLgkOBN7qfN2WJSpktCvrVVesb4vX7+9SVRQ037k1klIyVjX2BEhuSWltiLEi3O4FQm7PxMI2NPTuJ6VX4Wcq00n3m72W+8G/OSfaUfaHXPyO+zuoXmcaM1ukl0jJSGGzGl4xZ4hg+O7hhdlbzm719sxYxoVuvH79BXlylkOrd4ffqS9QScEAQBAEAQBAEAQBAEAQBAEAQBAcEX3oDkBAcEIDlAEAQHBaOhAcoAgCAIDgi6A5AQBAEBw5t9+aA6a3Fyb8BwuwOwm1wHWNjbjY2XqOm8tTzLXdehCNR9XXySCvqpBLI4XYM8iRbE7IAEC4DRkPC1hl5EYx6GtaLtK7Ex5Sl09j1fYT5VpZgBAEAQBAEAQHDmg7xdAcoAgOLIDlAcBoG4IARfegOQgOA1AHNB3i6A5QBAcWQHKAIAgCAIAgCAIAgCAIAgCAIAgP/2Q=="/>
          <p:cNvSpPr>
            <a:spLocks noChangeAspect="1" noChangeArrowheads="1"/>
          </p:cNvSpPr>
          <p:nvPr/>
        </p:nvSpPr>
        <p:spPr bwMode="auto">
          <a:xfrm>
            <a:off x="307975" y="-898525"/>
            <a:ext cx="79248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9" descr="data:image/jpeg;base64,/9j/4AAQSkZJRgABAQAAAQABAAD/2wCEAAkGBxQSEhUUEBQVFBQWGBgZFhcYGBobFhweHBgcFxgXGBgYHikgGB0lHBgXITEhJSkrLi4uGCAzODMsNyguLisBCgoKDg0OGxAQGy8kICY0NCwvNCwwLDQ0LC8sLCw0LCwsLCwsLCwvMDA0LywsLCwsLCwsLCwsLCwsLCwsLCwsLP/AABEIAP8AxQMBEQACEQEDEQH/xAAbAAABBQEBAAAAAAAAAAAAAAAFAAIDBAYBB//EAEcQAAIBAgQCBgcECAMHBQEAAAECAwARBBIhMQVBBhMiUWFxFDJCgZGhsQcjUsEzQ2JygpLR8KKy4RUkU3ODk/EWF6OzwkT/xAAbAQABBQEBAAAAAAAAAAAAAAAAAQIDBAUGB//EAD8RAAEDAgMECAUDAwMDBQEAAAEAAgMEERIhMQVBUWETcYGRobHR8BQiMsHhI0JSFTPxcoKSBqKyJDRiwtJT/9oADAMBAAIRAxEAPwD3GhCVCEqEJUISoQlQhKhCVCEqEJUISoQlQhKhCVCEqEJUISoQlQhK9CFy9CEr0IXaEJUISoQlQhKhCVCFy9CEs1CFzNQhLPQiy5noS2Sz0l0WXOsouiyXW0XRZc62i6LJdbRdFlzrqLosuddRdLZc6+i6LLnX0l0WXPSKLosuekUXRZc9Joulsuek0XRZOXEUXRZSpJS3TbKUGlSLtCEqEJUITWNCFDJLakunWVZ8VTbp2FMOLpLpcKacZ40XRhTTjKLowrnplF0YUvSDyB+BouUWC71j/hb4GjNGS795+BvhRmjJIiT8J+I/rS2KLhV3xVtGZF83UfnTMQva4TsB4HuUmHYyeo6N5NenDPQpCLagqf0R+bKPfS2KS4S9Dbm6ijCkvyTFgU2HXJc7WtrttrruPjSW5p1nfxTAItQZxcGxGl766W7+y3woy4p2CT+KeI4v+Lfa9rHe9jpsNDrRlxSYZOCSiG180h0zbNte2vZ0NxqNxzo+VLgk4DwVjD4ZHUMuYX79x4EGnAAhRvu02KjYMh7W3I8qTRGRVuGS9OCaQpxSpq7QhKhCilNIUoWQ6b8Xkw8aNEdS4B56WJtrUT34c1cpYBMS29slV6JdJFxEnVzBLsBkYXHa7mUk78uWlqkaWuFwo5oJIjZyMnAYy5AOFAvochuRyNuVMs/kpA6mtni7wuPwzHEaTwL5RX/Kiz+ISiSl/i49qiTg/EOeOjHlhgfhc0mGT+Xgl6ak/wD5H/l+E/8A2FjTvxF/4YEH50YH/wAvBHxNPuh/7inL0dxHtcQxJ8ljH5UvRu/kfBJ8VFuib4+q0UKkABjcgAZtLnxIGgqVUibnJSUJFBjcKJUKMSAeYNj30yRge0tO9PjkLHBwWdfomQuWOQWHMgg+8htazpdnyPdfHlwtb7rQjr2NH0/fzXIeiJveSQb7qpD+5i2mw5UrNnvBH6htw96JXbQbqGZ+Hdv71oXwMbG7KCbKLnU9kkrfvtc/E99aWELPErwLA+ymDhkX4E7vVG2mn+Ff5R3UmEcEvTSfyPv/ACVIYUW2wA9XQC3lpS2CYXuO9cZ4xqSNfK/96ClSXK4cXGDbMoJ8aEZri8QiL5A4zbWvr8N6EibLxKNXCFu0dhfU+Q50IUcXFYncxAktcggg/nQlXMK9MCeUQSnqNOoQlQhQT0hTgsH9oLkJEV3Ey2vtexteq05s260aD6z1LC4mHq3VkJFz5EHQ6W2GunlVRjntzK1onMmGEha7EfaRMv6uMaH8R2tfc+NRf1KV30geKe7YVOzVzj3KN/tHn7NlQ5r2spGxsdz4VF/UKk3vhFvfFRu2TSt0xHt/Cnj6eSubKeRIsg3AJI122HxqpJtCtAuXAdgUf9OpuB7yoz01xBA1Yk/hVbHbbS9td6jNbWEm8tuweicKCnH7fP1U46STE2LyD1bG3eL62Gm9V3V1WRfpOPDcpBRQD9gRR8bJ1YLSuVaIsHDEWkCghDbezKy23PWAHYV0wINJdzjbDe989NffUsbD/wCosGjW1rbrqtwHE4xsUquw6pQSGXUSAkAXYkkkcxplsdNqr0zpcTQDccdb9vuy162OjbTFzR8xysf29mnUd+S31bC5dKhCVCEqEJUIQLpXEzIojQOQSbE2GxsScy87DfnQlCBYjhkjQw9ZHEkiuAwLWXLnY5VZjqStjbxoQpp+HyekLlXD5LDKrACUhVAOTQ7MRQhXcJAwxTMcmU5bWWzg3NyTbW/nyoQuYrCynFZxL93f9Hk30se1fv1oQu8Pw0npbMVTqzsRfPyvfla9/lQhEMGfrUYUjkUjqRRlPoSJUIVfEUhTgsL09F0jte/Wct/Vaq02naFepP3dRWU40i2Vl5EDbfKbAnxsT51Qjfixcj5/lalOzo5QOI8lv/8A0Fh9CAzc+0x3uDyH92FWRs2Hn3qq/blScsu5T4XoXAgACKLbC8h53Ptih2zKdxu4E9pUB2tU6A+A9Few/RyBfWRT3Wzj6sb03+k0muDxPqonbRqD+7wHoo5PQYzYmG/dcE/DU000+z2GxDVI3494uMVlNhZcGxshgLch2b/A61JHHQk2aG+CZI2saLuxW7UQGCjBuI0B78o/pV0RMAwgC3UqZkeTckqVUA2AFODQNAmkk6p1KkTHkAtcgXNhfme4Uxz2ttiNr5DrTg0nQJ9PTU2SQKLsQB3nQU172sGJxsErWlxsAnU5Io54FcWYXB3B279qELjYdTa4vYgjwI2I7qELrRje1yPjrvQhRWIOiDzoSrvaJvlA8wL/ACahCcobna3P+7UJEOwVRhSuRSOpFGU+hIlQhV8RSFOCwvT0DJFfYyqD7wRVKrcWxlzdRmtGhaHOLTwWY4ouj7mzj5m+vhWZTyB3XqtZgONi9nTYeVdCFy51TMXiFjRnc2VQST4CmPeGNLnaBOijdI8Mbqcll3WXGsQ5KRAkFQbKCPZJ9th7W6g6WJBNZbmSVROM4W8B6+a2gYaJoLRd3H78hw0J1uNFlukcUUMMcsTLLFIzKrI5tdd/odu6opIIYmgsAzWzs+SSeV0bwWuGeY3FDuCcDmxTrlSRIie1L7AHMi9r92lRxwGXQZcVcrK6GlabuBcNBv8AwtF0U4+8GIOEllWeO+VXDZspJsBm5i5AI1sTvU1PO6GTATdunV737uCx9pUUVRT/ABMbcLt40vxy8RxC0XSLpfDhJVjc5mIuUW5k8MqC5P8AqKsVVc6GUMa243nS3DM5LCgpOlYXE24IFjvtDkJtBhwh5ekP2/MRQ5m+JFMftaIC7AXeXebBW4dizvFzp73lAuI8QxuJILySC23VRRoo/wC8zH5ViVddHUOBkDct13H/AMbea1INnsgFukA8T4AhOWTHc8Tiv+7CPpFThtuQCwcO4/cph2dRk/V4FRYk41gM0+KYDYE4dx8Cik/GoZ9oipAEpabf6h5EqWOip2f23gdYPoURwfTPFwBVl6qRRYfeK8L/AM4zIT8K1KXauFgYW3A4EH0KqTbFdIS6Mg9XpqjX/uLCAOsikhY6AyZeqJ/ZlQlT77GrMu1W4LwNxnhpbrGvgs4bNeHWkNlsoZQ6hl1DAEeRF61I3h7Q4b81nuaWkgp9PTUqEJUIXH2NCEJwO1RtUrkVSpFGU6hIlQhV8RSFOCwH2kG0KHukH0NVpxdtlp7O/udiyWLx5aIKbWLLltv3m/yHurHbCOlDrm4BvyWxBGWuJ46L3JNh5V0S5M6oR0tcrhyw9h42PkHBv5DQ+6qtZ/b7R5q7s6xmtxBA7QV5x0Yxaw4ebF4gO1/92jCkB7v2pMpbY21v4Gs2GzA5z+r19810+0B8RLHTwWH7z2ZC6P8AAOKZoI5USOGCKVlcCxEUKR58pLalnbLcje4HK9TxOuA4ZAG3Z+Vm1tN0crmSOLnFoI/+TibdzR3KLG8cwyCPrZMrnDyQ5YG6xY1NsjZdle2n+gpHOYA3Ed1suy35SxU08hd0bb2cHXcLEneL8LrJ8LgzNJJCjKhtHApYZjldWdy3IqEFyNA0gA2qhM9kMbnE23Bas07pC2OQjK5dbQXBsPHLkEXwPAgty2mY9oKT2idfvJD25D5msOeskku/M8z9hoFC2WOIYYW9p17tB4orFhFjU9WoUAbAWqi6V0jvmN1C6Z0jvnN0D4l0nlGLlwmDwSzSRFtWkYkqtiWyrl5EaXrsY9i0gGhPWfSyyPiJC3EXW7P8q/0T416fh2k6tY5EfIwUkocyhkZcxJHMWudqytrbNjhwPhFrnDbnuU8MzsWF5vvTeB9IDiMZi4mji9GwwkOdQwksjZRc5spvZj6vKtmTZNK5tsHAZXVb4iRoDr6qTo5xhMbA8qxPFlcIQzhwSVzG1lB07O/4qxdp7NhpmB8ZNybWNvQK3DPIX4TZOm4LGwcwsoKkrJ1ZVlDbFJU2vy1HvqGaCrpmh0zcTePDt1B8Fei2kJPkf83X9jr70VLh2MxHD2HUkCO/6JifRmv+D2sO59667VoUW1nDInEOB+of/oeKjqNmxVALodeG/wDPmt1wHpdFin6tUdJBo6PYMptfUAm47iNDWwzabHzNja02docrZD3zWHJROjYXEjJaKtJUkqEJkx7J8j9KClGqGYHaowpHIolSKJOoQlQhQYikKcFgvtCA6qO+3Wpfy1vVeVaND9Z6isTxThbRMG0MbN2SLc9QLeFQSMw5rWpZ2yWG/eveE2HlWguXOqUiBgQwBBFiDsQdwaRwDhYoa4tNxqvN+kP2dSf/AMUn3WYuIWOisRlJUnTbTW3nWbJSPaLNzHj+V0NJthocHSCztL8etZLH9G8RDl9IAjzsFUHXM24ACk3OhPhVKRhiaXOBAWw3azJT8tiffFP4XwHrDcnMAba9lL+Sm7+5hWZPXCPIDPx/HcpKiokGTja+4LQ4riOFwLxLinYNIFsFW4WO9gxIsqRjXsrc76VPT7NkqwJZ3WbuA+/u/UsCaqIu2Maef3KrcD4xNJj8Zhp3UqgDwKmkYVHFmQDfNHKGJJJPfpV/alM0UT2MFgMwq0DvnD+OR99YWraHQ+VcEHZq0H5rzbEnErx2cYDJ6Q/q5/Vs2HR23522r1CA3Y0jgPJZ7sOGzveZV77M+JRwYXFoUZJcMTNKWNw2VSqgfhysgFtb5r37q9TSmZ8R3Ndc9xt75oMliTxFkI6OsYODY7EH153SAE7nYOfhK5/hqyRmPfL7pHEFwHv3kjfDccOHcGik062XO8Q73kPZbySNVbzyjnVGWn6aqY52jBf/AHO07gL9ykDtQN+XYPXRBugcowseNxk97oiRqpvd3kbPkPmUW55AsauSRCRhadMr8+XboeSQuIcAP8c1s+BYqTFYRJcTGivJm0UEIybByhvlJIOgNiBfS9cttqGnge0xDC452GluPLsV2lkeCc8hpxv1odi8I2HkSaFshj/RyWv1d90f8cJ2I3FR0Nc5r8Q14fy5jg7zWnLE2sYWnJ//AJfnz616R0a44uLizWySIcssZNyjWvv7SkahuYNdlBOyZgew5FclNC6J2FyL1MolHifUb90/SkOiUaodgaYE9yJpUijTqEJUIUGIpCnBYfpzIFWJm9UTLfysb1A82sr1ICS4DWxWP4pgisYKPmiBUr3i50UcyLPvUUrbN5LTpJA6XMWPv0XtqbDyq6Fzp1TqEiH9IMasGGlkdsgVCbje+wAtrcmwA7zUFUHGF4YbGxtu8VNTgGVtxfNeU4aKXFSmSctm2N2J6tTr1KG/rHQuw8BXHVFSWsDcRdwvvP8AI33fxHauthjZTt6QgYjoOA4n7ein45xxsO6YTAqHxj2UKFBWIcgV2z25HRRqa0tmbMLf15xdxzAO7mefksipqDKTnlvPH34o7xPgkeKgEeJVfVBzR/q5Dozw31EZYEWOjWt3Ux1U6keZYmkwE58Ad5by8CclGfm1Pz+Y58/ELznBwvwjiUQxRvEwKdaPVMTDq84vtlNiV5Zbd1bQMdVAcBu1wIv1+igL+AzB8V7AE0sd9v8AXyO9ea1ML4JTG/UFWMQOYXn/ABngePXinpuCSM2SPK0joFv1Aia6lgTbWvRaSqhZTRl7wMhqRwVSRri4i3HjxVngnQt0w+MGJlUzYwFWZLlI9S9zoM13IvYWAFVptu0rJWxg3B1I0Hr6JzYHEIHF0S4lLDFgJBBHhklL9aJENyxOps2Z7ZjYZQdddtNEVdObEPbnzCjwPBuQe4q0mE9N4gRKjx4HhkYXI6kErENAQecnV3P7K1OcIITQSAeaAdGsNLxOdYWuIeskxM5GnrEZyTtmtZFPK5PfTX/KLqUPAF+xa3ivSiWedcJwhVLbGUAFVCgC0eYWWNRYZyNdLcr50FC0PM0wBec89G8h1cU8u+W2g8+v0Vno3xOWc4jDYzI8+HOrpbK65sjBsoAJDEa2FwbEXFUdtUUYi6dgs4Wvbff7qxSzFrgAcj4KriA+FlEiFuyORN3i9pDbdoycw8LisyCYyssDa/ZZ249TtDzzWvUNbK3prZ/u9e3z617BhnBRSpzKVBB3uLaG/O9duxuFoC49xuSm4s9hvI/SlOiG6qlgqaE9yIrT1GnUISoQoMRSFOCw3T0fdLdc3bGnuNU6kkNyWns3+4eorCOjLGerOeFiL96EEGx7vPnVVs1wWnVa8Ya54dvXvKbDyrXC5Q6pxNCReY9NOLnFYkQwkGOFrDmrTWuznkViU/znvWsLatY3D0YOWptw3Dt8rrf2RRi5mlGQ927Vc4dhBGEVCM2pVcw6xrHVwt8zanUi+tc22lqpm/Exi+e7lwHAclYqKpr3kPOZ7urgFl+l/RZ1c47h91mRi8saXzXvdpYwPfmTzI5iuj2btMVP6b8pBu48x9ws6RmDI6e/YKq9AuLRSTYnGYzFAThLZWOVRFbtMqjSQDRRGBoSDYki12rjldF0cQGeWegHG2/qUWINOe7Pt+3Wjxw0PHsJoskHVzWidlzEjZim1wyWzLeysF1NQ08DNnjCD8p3HjvI69/AqNxL8z797uIW+4RwYQxRx5mYIgQFjdiBoCzczbTbYCmTUEdW/pXDP3qVGZrCwVabHYUOY1frJAbMkQzsD+1lvl99UZdi0znZkn/SrDBO5uLQcSbearcR4ikVr4bFODzVLkeBG/wuPHQ1Rqtl0lObEZcS8A9xb906MPf+4Krh+N4OVsnWGFzoEnQxk+AzAXqo/ZkLheNxHc4f8mHLtCmLZ2Z2v1FWeKcOLxvFJdo5EZDZrGzC3Zfvt39576kirauhex03zsF8JvcZ8Dx69OCi+SQEaH3qF5n0o4R/s7CJh8NI2XFzMuImYZSFXL1cTWJ7NnYm3rZW0sbV19HWx1keOPtuq72Fjs+xaTofPgYWbBYOTrZsmaSYaLNYHMiuDcZQbixsNdSReoK4TtaJYj9OeH+Q6+PD1TmEH69Dl1LuHwmD4TG+aUqZTmOYXnZQTkRYxrlF/WNgTrcaCqNSyfaLQxgwR6ku1PIDgPFTtcGOvqeWnenySpisOk+HBsbsoa2YMhKsjW01HyYVkVdI2inDQSWOH+e42K06CouSH9R6joffBHfs94ovVNhmYDqiDCCdTE4zRj+E5k/gFdPQ1rXxNbIQHadZHu6yK+lfHK6wWrx36NvKtI6LPbqqmCpoT3IitPUa7QhKhCgxFIU4LC/aB+hG/rjbfYnSqlSbMutPZzQ6Qg8Csl1gKkn1mUjMvqvYbkcnGvnWQ/5iCNxzWpB8rwDodF7Ymw8q6NcudVn+nuIMeDd1PbuojW/rOxyKp97X91Z204BLB8xsAbnq3+HirdC/DLpqsR0Y4cBsbgdhWPMA3kkJ/abMxPcBXJT46iVsTRmc+rgOoD7rpalwgiDOGZ6z77yhHSZcBjmWaLiCQzIiqmcOIyFuRYlQ0ZuSbgtvXX0sRjjEZtlkLXz7xl3lYD3HEcib++1DcB06xWDcJiHixiC1nWUM1v2Z0uT5OCfKiajinILhmNCMiO0fdNLsIyy5fj0RKLo3guKyjFYZnhQMPSoSliWN2HVMOyC1jmttfNYXsSpq2UcOOU3t3k+V+Peo2tLzYe/e5eo4UR4WJbKFAFo410AUfRRuT433NZVNM57Pip9XfS3l6c/UKQRmV2Bmg1PvfyQfhvEzipm9IlZIhqqqci3B0uwN20vod6fTVPxEtpHWG62QWnUUopYR0TQXHUnM91rDrVKSYwYsQwyvkYBgLnmBqWvdr95qCd5gksxxw696sNYJqbpZGjEPseFskcxeNeGWNZLypILpsGB3Iv7VNrIAZGOf8zTmPYWdFCyaNxb8rm68PwpuIYeKZNUV1a91YXGm4IOxFYu042wyNkp7tJ4ctdP8cgb3gjxsNnIAryYDtRZpcJ+shYlmjHNoidSo/CdgNO6nUdd0t43gXPH6X8jwdwcN+qsuYJtcnbj6olxXAQ4iHULNBKA1jex5ghlN1YX0IPOnsnk2ZJ0kOcbtx3EatPAjyzUAGP5H5Ee+5YOWGfD4mXB8FwhiPZD4gku5VlDL95J2YlII0GunfXcNe17A++RVO1j8yALBFhMbKvFAcUUW/YkLBpCFYZ2JBIALAg8xsaCpsy35VuujfGJsSjmXDrh4AFOGyjKN7Mq3sXBBBuAF7PjWJtyKN1Ndxs4Zi+p4j75cFPTXbJYZ8VzgkIXHwhvVLSR+YKmeO/gCrj31R2bGype1r+Tu1uR78itDaLyIhINSLHy99a9Jx/6NvL86692i5tuqrYOmhOciC09RrtCEqEKDEUhTgsL0/UmEWvo4OngDVacAtzWns3+8sVhnFmsbXVrjkdPWHjvWNJG5pFsxfX7LdbHhevdI9h5V0a446rz/AO0rGlpoYV/Vq0x/fb7mG/8APIf4ayNrygRiPic+oZlbGxYA+bE7Qf5Kbh8InVGIi6MhjYAlTlIsbMNVPj4muRpq90E/TWuTfx4K7VXmuSdTdYziv2cOpz4GUPbXq5cofyVrZH8my++uppNsU0+V8J4O+x08lnOa5uo7vd1SwnEsMkgw/FuGKJTYBolaKQ3NgTGjKGueakeArXINvl199SqnM6r1XgXBosOOpgQRxozEi7HU+uxZySTYAa7WritoTSVtYKd5GFl7kXtYfUc+XirOTI7jU+wEO47xMOCde2SBblGpsqjuzHtGrNXV42/LlfIDg0aDt1K1aOmLD1eLjqezQIfgURjmZcsSas1zc/sjxNVaWNxdic75Rr6K1MXtGEG7joPv1BUOG4sz4qTENoi3C93kPkPdUlfKbAbyb9Q3IcwMiETer1KPHiYmngRterVmPhfQfnRJUOLGE6Cw9+CpfD9FG8t3op6cUxj5bFCiyOO7SxIPI2F/G1aBcx1Xite2fhn4Kt0AfSNxfVcgfZc4g1mbTS5rlZ2frPsMrnzRALtCH9FJcksuE9hgZYB3a/eIPAMQfJ612D4qAsdq7L/e0Xaf9wBaeNklYzDaTsKr9McNipYkjw2ITDxhmWZncRjKwuhz+sALMMq73Fa3/TtQJafAdW+R9lUqgAOxcVn+FYLhOCsz4mPEyj2rGRQf2I0BX3sSfKtGp+KflDhaOJzPYACO8oaeIPvnqi2D6YYXEzpCizs0hyh2CKBoSPaJI07hWU7YWMl80pc73xupxO5oyAATMbL1eIjk2AfDsT/1urY/yyGqGx5QyRpdoC7uw3+y0qlhkpcI1v52XpOPcGIkG4NrH3iu0xNe3E03BXNAEOsVDg6Alcr609RrtCEqEKCekKcFk+k+HaRVVGCtmupO1wDYHwO3vqF7S7IK7SytjdieLjesJi4VGbOjLIOzInc+mVx3i/yNUjYa9q6KMudaxBGoPLeOte12utgbEjfu031rScCWkA2+y5C9nXK8knjZsdMHNys6oT3iOHP/AJpK4ytY+FpbIbusbnm51vILq6JzTE97dLWHaR+U/pJxLELLhsJgmEc+IBYyGwsLsqqGIOW+RySBfYCtHYlGxsIlIu53gAsqpfdxB0Chm4F0hT1Z8/8A1I2/+xa3TED9QB7AqXSRbvun9HuNY0YsYHisaPJkMsLMkRZGUF1YGPs2ORtdwQKiqQ6OncY8iASOxDMLngrY4/FdTBfnJJHEO/tMM3yridnM/RfI79xt2NGJ3f8AKFdaMcwB3XPos/goYwGeZg6puFII/iPIVNFHiu8gkLXmlefkjyJ4qjxZnxcnVYcWhH4Qdbj2R3nmTrVsvDXWAuf2gadZSxDomYpDmdSU7EquGiW/ZIJHV27VxoPO5uPcaqOge913fVne+629SNeHk20yzTOHRMiPLJozntHkBvlHu/vWmTHG4Bo+UZDmUrjdwar/AAXG/cYieTeUFY/3QMo+JNXGuETiN9rdp19OxVJY8UsbG6A3PvsRvFsViWK12ZI38bsLEX/eXS/4jTqxv6LWtGbg09/5GXWqsYDpDJuBI7vwfBZ/Az2xmFbY9YUPkynT4qKqUl2X5Fp7Q4epVusj/Qcp/tTh/wByn/ZkiYfzlP8A9VobBAZV1EY3E+DisOTONp96LP8AF+hCnCQtgImeZuqZyZBqrxM5PaIVQHyj31tirBlkjdYYbZ31uLpWC1id9/Ao/wAT4Ci4vCy4VYIo4XbrLWXTMpFgou5sW1+dQxbRgOIve3JxAz3ZW607opCLAE3A71S4+mbKBuRGPjPEBXMbMaXPDRvNu9rltPOGnceY8ivScRhxHDlXYEfW5NdpT0zKaERM0C5l0hkfiKWDqcJjlfFPTF2hCVCFBPSFOCzXGWsV8z/lNM3qZuh970KxUCyQuzAZ44nKtzsAezruBp4qaZI0FpO8BWqWV7JWtGhI8/fWt/HsPIVOFnHVeUI98bKe+XEn4MifQVx22v7j/wDaPArqaEWoSeY+6n6RdGoscqdYzRyRgqrgBgVJzZWUkXsSSCDzNR7N2wynj6KUGw0I58VSmiOLE1Bf/baaMXixwjXvKyRr/MGIro6eujm+gO/4nz0VKQ21t3hEOh/BoYppHbGpjMUEscrMwRCwRjnN8zagbiwJ0qLbL5GUbyzt6jkmwWLxcLVcccAYRSoZXmYa8j1bFWHiCBXM0zmsomuIvk/zYFaiJxvI3AIfNg0UlWgGa2jqxsTyuOV6aZY5WAQjtucuzRaLJXn5g/ssENxXExDdYwwcXHZ0J82PqjwFTxDDmDY8d/vkFbbTmQYnZg8fT1XMHwJ2IlmNzuANl8r7nxpuK7S1os3eTqVG+qaPlCp8SxTYhhCvZhj0a3PmRfmTzPuqUyYGNccv4j/7HmpI4w27tSdfRT4lhPNFBFpFFYyNsLjW3h5fmae1rA0c8s/+53VuCjGKNrnu1PsD1Wr4TilnaefURrZFvsVjDEn3kj5VpQkSOe8/SAAOoD/HesuoYYWxwjU5nrJCzHCgZMbhxzMpc+QU6/Fh8ayYAXk8y0d7h+Vp15DKcjkjPTTjTYdLwqryzSCKNWAK3JzZiDuR2beLCrWwojJUzVIORJHXc39Fz8mTGtQ6Xjs2Cw5PFcsmKZz1Ua9WDkCgAs0Ysq3za76ACtWv2ZFVOaX5WzNtTwF+CbE46N/Cg4P0lknlMGJw/USMjPGQHW4ClrMrkkghWsw5iqFZsSmERdEMJAvqc7cbqzDK4OGdxeyfiVzYmJdPXw4/+brD8o6ztjACRhOlyfC3mVpVVxSG28nwAXo3FD2PeK7V2i5lmqZhKQJSrwp6Yu0ISoQoJ6QpwWZ42L5R3kj/AAnv0Plz2pg1Uw+k+96GJGRBKTYgwyWOtxZGHPw79Rsaa/6T1FWIf7rP9Q81uZi/Vnq7Z8vZvtROZBEei+q2V1UZg6T59F5LgFYYl898wlxCtfe7FJNa4yux4D0n1WaTftBXVwFppnBulwfP1RHj2F4jI0S8OYJEY/vHBjUhg7A3Y/eerlPZFbeyGwmma4NGLfkL5HvWJUGzyHX9+CwfEeFWxqw8TxRK5czzBmly9ksAMwJvcZdue1bF1DcFt2hanofPwuLECLBekSTSo6CV9F0UvbKcu5QezVasjfJTvbxB8uzyTIzZ4PNa3pKT6Kko3w80cp/cuA/+HNXHUFpaYx7wS3/mMv8AuaFdjymLTvBHaiPAyJGc3BDNl/hUEW95JPwq1seNrSIzqde45e+CbV3ja0DhftPuyB9IODBsTI0ZAtYlTsSRe1xtUtaY46osG/PvWnQ1hbTta8IX/tKaZura0UYFmC9k28Wc3+dNe7pMgB743OatOpY4xjHzHnn4D0UpCTJ1ODUKB60ltF8hzPjtTMNjmL7+v0Cg+eI45T1BQx8KIXqoDZP1sn1F+bH5VF0xJL3fj8DlvTzMBYuGe4K/hZwYikbERaRoiWu2t2Yj3fAGrHSvwllyBv539VE5mF4eR82tzuyyHvepOhmD+8mxBGiAxRkjck9si/iAP4TUbpBBCX8Bf/c4EM7hdx7FW2lNjLYx1lP6WcA9MjCZ+rZHzo9iQDbKQwGtjobjYiodhbVipWuilyBzuqEkeOxGoQ3gnREQSGfESjEz65C+bqwwXssxe7MbgAXFh46W3f67SulaxjsjqTew+6b0Ty0hM4Xw3ELM0+OmWacp1aZTcKp9YkhQNswAH4iTUe09qQ9C5kbsTiLZbhvzVingN72sBmrHCMCcVjAL2VC8hPOyjqU+JaQ+6qez6Ezxll7CwB7TiNueiuV84gYxu+3ifwt/xJbIo3sRvvtXWYcLQ3gueabuJSwlOCRyuinJi7QhKhCgnpCnBZrjI1Qaasd+fZbT/wAa91MGqlH0n3vVOx9GxF+UcgF9/UO55+fO9I8fK7qU0Dv1oxzHmttHsPIVKFTdqvMOk8PVcRlOwdoZvcyejv8ANFPvrm9txXdfi0jtBv6rotjvxRPj5fn7LvSDhDYuKNFnaHKz5hZ2DBgtuypAJBU7nnVPZO0oKeAsldY3uMjwCgnhcZMQG5VeHfZ5hFt1hll8yI1/lS5/xU+b/qWNv9thPWbeXqoTE7ee78+i0vDeCYeAgwQRRsNmVAX7vXa7fOsif/qGskyaQ3qHrdJ0bR+UThVbFHF0dSrDwOlUtn1IilLXn5XZHlwd/tNiiS5+YajNZ/hsvoUrYZ82YA9SxPZdOR8WXQEX5A1uySPp3GXCCdDyPHm12o7laI+JYCNN/FV3xDA6XNySSdz/AHtWS4mRxe7UrQbG0hNTiDWtKAVO62B+u/lVlszrYQck407b3YcxvTm9GKlBcE75WZR5a3W1WGTAMz1PMj1CaPiQQ4+IB9CuzcWCR9TEnZtbtWItsQFAAueZNzU3xYMeFo7TbwH3NykZRl7+lkOfL1J8MghXCYZHmthkJZQS2vYUb2N9FJ7qaxrnAX36c+J6hvJy7VNUzQsbhkOq1PDeKdZ2fVcHtIdNefkfHnVWoi+IjDQeY4FZk9Ng+bUcURVr1gSRujdhcLFVSLKKZqGhPYEDx+JIDMN/VXxJ0HzNX4I8Tg06anqC0oYwSGnrPUjH2eYICJ5t87BEP7Ed1B97mRv4hXfbMjwwXOpNzy5dmiw9pzGWclH+K+qv735Gr7lSZqu4WgIKuinJiVCEqEKCekKcFg/tDIEC3bJ94tmvbK2uQ35dq1M3qdn0n3vQ/hPSgzQSwTi06xSXI9Vxkbtjx8tO6iT6D1J1O39dhHEea9Ri9UeQqQKq7Urz77RcK5mjlZSI7GBm5ASWKsSNrSKu/fXP7SM7pHAt+VtnNPEjXquCdeC2tmSsiwuBzvmPfvNM4ZiM6KTo2zDuI0I+NchUR4HkDTd1blpVEeB5A03dW5F4Xqm4Kg8KypqIqEp1IkTMfg48RH1c4NhqjjR0PIqd62aLaIDRHMdMg7Ww/i4fuby1G5NBdG7GztHFZXHcDxUBvlOJTlJH6/8AEnM+XwrRkp2luJuQ4jNp/wBw06nALUg2hG4YXZFDJOKAGzKy2Ptq6n4EaVE2jcRdpB6iD91eaYyL4kzrc+kSySHkEjY/E2sPfTmxFp+cgdZHlqnfERtzcUawPRjESm87ejRd17ykdwA0Xz1qbBHEzE/IcXCw7G/U7uA5rOn2m36YhcrUYTDxwRiKBcicz7THvY7k1j1m0ekBZFex1J1d6N4NGXG6yzie7G83PkqmP4ashDDsyDZh9D3iqlNVOhNtRw9FahqXR/KcxwUkRYDtbjepauoE1rJrgCfl0VXGz8huahiZvU8LN5QKeJp5UghPaJKg8gbduQ+CIf5mAroNmUjpXWtrmeoaDtPgFYnmEEJcdXeX58gvReDcNGHiEam6jbuGgFh8K6yipTTsLS7ESbnrPBc3UTdK7FayXFdl8/yq05RsTsLQEFXBTkxKhCVCFBPSFOCy/SGFXAV1DKxIZTsRla9+7z5b0waqUfSfe9YqDg7YeR8zZoOokETn1159U57xyPMDSh/0nqUkDv1WW1uPNewxeqPIU8aKq7UqDiuATEQyQyC6SKVPfqNx4jf3UEXFkNcWm4Xl2AkeGVo5/XDZJO7rAOy4/ZkWxHjXEbSojG4tG7Mc2/g+C62CQVNOCNW+X48lo4XrAcFVe1XYnqBwVZwSixsbMUV1Lr6yg3I8D3HwqQ00wj6UsOHjbLvUabDjldiEBIUlS2mW43AubtY6GwsDpyNpnUEjYRM8gA6AnMjiAhVOI9J48PIsS55J20EUQzPrqL6gDTXXlrV3ZVBXS/qQHCON7A+vko5Cz9ylHSe0qRYhOqeT1M3VsrEbrnQkBvA1dqG1jGOkDo5QNbNaSOvJNEY0zHeEX9KbkQPIAVk/1WpH0EN/0taPEC6Xom70E6QcYMJhUWMk0iopY6AXGdz5L8yKm2ZRO2hM4yuNmi5Op5DNKSGjJQY3jTN10eDyPNGgax1uWBKIouMxsLk3AFxve1SUmy43AS1Di1hNhxOfgOae64uAiHDpJOqTr7dblXPa1s1hmHZ03vtVLaMMUVS5kP0jnfxStBICZisQAKgYwkqxHGSUC4hjMgJJAYgm52RRu58vmbVo08GM2tceZ4e9AtBjGgXd9I8Tw97kY6LQjDRekOpLyKcqn1kjFyFPe7EFmPeQOQrt9mxMjhxA3JzJHdlyG5YNfM+aY33LUYHiIlJAFrC+9+7+taIKoFtlzivseZprkrFJhqUIKt05MSoQlQhQT0hTgs3xndP3j/lbu286YNVKPpPveqDL9xOCNopPoSNNv6ctDosn0HqTqb++zrHmttAeyPIfSla64UD/AKipKcmrCdNOjczyPiYlD9kK8YPadANgLeup7S/DnWJU0VRLM43GHVvIgdWh3ha9HXMgDbXBCEcG4iGABbMSLo3Jx3+DDmK5OrpiwkgW4jgfTgVsysa9vSx6eX44Iw7EowVsrEEBt7EjQ252qi0APBcLi+apOagxwBXq4o/WVCucA5Iw1uslOb15ntpcb35XI68VbJGPlJPR8xYWGjGjjxKq4bG2/wB5nkOCKcRxKYLCO0agBFsi8rnRQe/U3J561zodJtOtaH6HwaEEACyEfZ7wqyNipbtLPmOY75M1j/OwJ8gvfW1t6t+HibSxZXGdtw3Dt96qJjfmLvd/wqvSibr+JYSBP1TBn8NpGv5It/fS/wDT0IipZJpNHeQB/KbJckWU3SriMqwtLBi2zCRUVI0Ux3J9UuwJd7akAgDu503Z2zqUta18LiSLlzrgA8AL+Ke+9zYhdxMHWcUhWTtGGAu99Vzm6CynsgBip0FWIXMo6KYxC2EkA7znYE9/gkLcRbdU+K8PwuKGImhDiYOyqQ5zSOLfq9dGJsLWvYnSn09TUxNhimGJz8+YHE7t/gnYBm69rLScPdoYI45GzOqqG1v2rai/Ox0v4Vzu04ozVv6LTwvv8Vahic4AlVcbjMurWLWJCk2AA3Zj7KjmaihgxaacfsOJV+OMW4NGp9Oau9G+jRxH32JzdWSGRdjIRtIw9lB7K/xHlXXUeygI/wBTK+VhuHXxO89miya3aV3YYtAtzBhlRQqjRdr6nv3NbEELIYxGzQLJfI57i46qSnucAmIdxF7lff8AlUDJMRKlaLBWMNU4TCrVOTUqEJUIUE+1IU4LN8Y3T94/5Wpg1Uv7T73qq5+4xH/Kf/Kf67eOmlLJ9B6k6m/vs6x5rV4N7qCe4fSq0T75lMlFnEKwGqcSgqKydepA4FIsB036PCMnEYcXDteWIaXbU9bEfZk01Gzee+NtaKINEhNjpfd1O5eWq19l1UjHFozFvYQfh3GQV7Zut7dZa1j+GRfYb5Vy09Gb/KM+H3ad48VtmJsoxRa8N/Zx80bjlvY/D/Ss5wNrFU3MtkhnS7BviMKyRauCrAXte3LXzq/seVsNW1ztDl3qCSPJSJxZo4EWHDztKEVVj6pxYhQozMRYKLb31rRqdk1FXWue4WZx5clXxsa0C6zWM4JiIcPI4DS4vENlk6sZsiG7MoK7szBQxGgGg51tw1UHSiki3Dsy3c+JTS1wGN2XvX0RWThsrYjB/dZMPh1vkLJ2CAcobtdqQsASBffvvZHzMiEspeC4c9OAHmeaGsLgG218eJ6uCtw4Ipi5cQ0ikOqoqAMWsMurEgAaqdr3vyrANTEdmdCD8xOffdW2wvdJe2SnjRULNDGkZa+ZwqqxvvdgL/OoP6lUmIRYsrWy1Pbqp200Ydci5VKfHgWEfaLGytYm5/DGo1kPlp40kFG+R2EjPgPudw8eStPwxDFMbct/bw80V6O9GZWmV8XGQg7WRiCWI9UykaEjcIOyPGugoqSSOoAczIXz3dTfuTmVlVta2WP5T1AblvTMM2Xna/8A5roC4BYlja6bJOBVd84Ce1hKrTYqs+apspmxKi0mZh76ds+XpMRTpW4UTw1aoVUq1Tk1KhCVCFBPtSFOCx/S7EtGqMgBPWDQ8+y11B5E7A99qImhz7FSE2Yfe8KtDillw0rx3KmKUHkQchurDvB3HvGhomaWgg8E6lN5mdY81oo8bcC21h9K5h1fd2EK2YLEqymLqzHVhQmFSxYu5q5HUBxsmOisFLPNGWCOAdjqLqN7XJ0B0P8AZFWZOjeA14B61E3G3NpshXHOi0OIOdbwzWsJYwASPwupFpF8D7iKbLBDMzA5uXl1KSKokidcFYTH4KfBPkYG24eIZoiO9oScyH90kVzlbRxskwFwJ3XyPY7Q9q6GCu6dmKVt+e/33p+G43m0sHPPIwuPON7MKzJaAs1uP9Q+4uFM1kMmbH9/qFZPEk2YsvgyMB9LVH0M1sINxyI9U/4Z+oseohdPFI/+IPgf6UwUko/akFLJ/FM9PU+rnbyRrfEgCl+HeNbDrITugcNbDrIVU8Tu2VFGf8Osj/8AbiufiRVuHZ75NAT1Cw7zbyUb3wR/W+/V+fRWU4Ni5XUPG0YYizSgEDxWJDYd/bJPhV4ULoXtYWm7ssvu77ABVztBmEmKwt3++pbvg/AYcLdlu0lrNK5Bcjuvso8FAFdPFFFA3CwWXOyzPlN3FOm4gz6Q2sbjOeWpGg52I+YNDpxbJKIrapkbpHsSW1uSbnU3PuvVCSrDVKInOVPG47nesiorhxVuKDch/wDtDkdqy3Vhddp0Vr4ferXCnLDNbsknIfxAaFh4X277X7q6bY1JJBCTJq437Nyzal7XOsNy0OHraCpFWacmpUISoQoJ9qQpwWO6YYYyIqgXOa9r2Jsreqfxd3jaiI2eCpD9B971hOGcQZJsQpk0MLKwy6SMQQCR7DANqe8W51emjL4jYbiVBBOyKaPGdXAdpK3sM2g8h9K8kfK4SOtxXRuZmkcZr4VMyqc1HQopw19M7bcq3KKb5OkdoqdQ3PCE7F5ZAb78jzHdr/e5qX40ON1G2MtVROITIpuQ9tjbWwGpsDzI08/Cp2Vl96cYGlEsJxSGTKTbONBmFj42v4/SrpkjuHEC6rGN4uAck/GYHDYkHr4opbfiVWI951FTNnBFyo8L2aIFP0JgaS8TSRR8wkji3govbWs6al6SXEC3Bvu0E9lxvV1lWWR2Iu73qp//AEhhucmJP/Xf8jVj4Sj/AIDuCh+Jn4qOboRhS6mzMntK7u9/LMTUMlK3pAY3YW7wAB3HVSMrHhhDhc7ij0Tw4dCEVI0UXsigAAeCitATtCqdG5xUOL4vb9EMxBXN5MCQRyNQuqgFIynJ1Q2TGFjmlYbWCrtqBcHv58tjVKWsA3q0ymtoFXxeIkRA2Wyd/h3kb8tzVZ8kwAdbIq1FHG52G+apYgTFQRbtMo7+yb3NxoDtUBiJ+rep2mIG3C6bxxOokChswYXHf7xaq9Zs8sd+nn5paSRszbuyKq8JaKWdIpXIDnRQCS2hNiR6g08z860Nl7JzE0w6h9z6KrX1oaDHHrvPotg06s9ksFTsgDw+ldEXAusNyyA0htzvRPD1IFGVYpU1KhCVCFBPSFOCy/SBrZP3j/kb4+Q17taaNVL+0+96y+L4aHMmIjVS/Vt1gb1WFriTQfpFsD+2O6rTpS2Mi+4+WiggY2SZgcP3A+Ku+kXAA7hXljmfMSuv6OxupsMpZrUgZiNkyQhouiU2I2VdhUlVPcdGz6QqbI/3HVRyYggVVY9/FPbGCUsDIS4FXaR7ulA3ImaA0lWsZOpYmwuLWOx021G9Wp9pfqEN3KtHCbWTAllBDspJJ0PeSx28Sd71adX4Imk70Fl3Wsm4SSQWbrSRoCCOVyefPlTm7QHR4kSRNvayhjnlvrJprcc72tfXbvttUf8AU22UhhFtFMyEggysAdwL9wB1JPdtSf1JqjwclUMqJ4k3uTqTtv8AAVF/UDfJWWwFydPI7JdLAeyNr27h3Uj6h5FybX05p0bY2PwlO4LCzAiWMm5ttcgDy23+VW6VuO9xe/akq3taQWO0RHjjZnjTLeNic727Nl9Vb7XzEaeB7q0KsgDFu09B2KjS3aCRruHmVSJjTt3PVD1lA1LEgKSB3WGv0qhDPG/S+W77qwcZOE2Dvsh/H+Fz4g542QMFsozWk2O52Gh7/wA6stmY598QJTo5GRjDY/b32JvBypQzCMdciOY3OhzCNlF+QWx5cwKt0dUWv6M6KGupmk4gc0Q6IvmjuTcljqdztrUuzHF0bnO1LiU3ajAyQNboAFrsPWqFklWKVNSoQlQhQT7UhTgsT03xfVJG9s1pVBXvBVlI+BqJzsOat08YkJaeCjw0SHDTSIxYNFIPEdk3DDkRpcd9zzNSyPDozbgoaeJ0dS0O4jzQmJ9BXnTx8xXYOGaLYZWUCytdtAbHXwHfSCGXIhpzyGR8FRkLXE56LrEqSGBBG4O4561BLA+J2F4sUCzhduihklufKmhtgpGtsFb4ebXPPYVNGS0ktGegUE+dguTqxBsrWB7RsbDzPKmx00pxOwnLXLTrSsLQcyOXPqU2NJUWOhCj506qjex7WvFslHCA43HFRxPZPjUD3ZBqc5t3qFGppCkIXZ8TahrCUjI7ofhpM0qAi4Le6tGCIkhW5G4YnEcEYidi7GXSNLm+2gIAUeJJ3q0KZrjjkJsMz6DhcrPcAGAM+o+79iv4J2mzEkpGo5beAA5mrFMyaoJLyWsG4acgOPWq0wbDYAXcUN6QcYGGspcM7/qhbKoA0DX28Sbc6vljm/KDlvG4ck+Bgfna3PeeY92Q3DcZyxSdZZXt92qkG52GUqSCB76zvhwJDbT3+VbfFiLS3turnR6QJH27s52Jv8PKqkj2Bxs3Pcm1THOcLaKtNxNZFxKIBYI7BtMtiMp+JNvfWxRNLfmcOfUoZYvlaL5mwRDoUPuR+8a0Nmf2b8yoNr/3+wLZQVqBY5U9KkSoQlQhQT7UhTgsD9o36GP/AJ0f51Xl+kq/RfWeorLNxSSCM5dROro45A5jHcDvHf8AHlVOnkd0etxYeN/JXo2MkmaCNDfuI8D4K7C+1cnIMyt9wWqWQdTgrk36xraX/WeelbTADSQXP7vuVhlpE89huHkn8SUD0qXQsJVRb629W5sfDSnVkLQ6eci5FgOWmabTknoYtxBJ8U/iGGiU4khR931RABIALEZlsNBf5Xp09JSh0pLfpDT2nd4eKZDLM4RC/wBVx3b/AHwVkxKRII1szQRuEXftXz5fcB8aVkEV3SRtsTGCAOd728AosbrtxnIOIueVrXVXDY7rHxAkATPH8Cg0vfna5qKCp6aWRkgwYm+Q1PYp5YOjZG5mdj5objcRmJY+0b+7YD3Cw91c/Uy9NM5+7d1DTwVyGPAAOCc0lk91VQLuSBt3qsZdKkw5qYMzUvD8G0zjT7sMAxva/MqOZNu6r1LThxDnfTfv5DfdMnmbC0/ytl6lazEQKAREig2IA0vtawHLnXQSNGYjaB70AWGyRxN3m6zmM4ViVVb5JEYqZUB7Qs3Z8GGuuxHK9VxRmOO5PDLqWg2shdJZotrY9fvJdbijzKl1Zu32RGDdHXbOF3Unv+tjQ2WZ+WvgkfTRxOyNuvQgrE9LsPi2VWmw8iu0rFmVDlC+qqhrmw10BIrRjiLHFzshbeo+kaWtYw3PJWOF4cRANIOucEZR7K8rXGht+VZk0uM2bkPNaIjdbMrT4WL0jsi6KAb2NtLa2b538KqRQue+wANs1DM4RNuTmUP6QSxwRJg4AtwFM7gWzMNQp9+p91a9dM2OPom6nVN2dA6WQzv0/b6o/wBD1+5Xzb61Z2X/AO3Hb5qltf8A9weoLXQVphZBU1KkSoQlQhQT7UhTgvP/ALSj9zH/AM6P86ry/Sr9F9Z6isJxGS8a67M2ndd72+dZdJcBw/0/dacf95p6/sjIkrAc3MrfwoinFHyxLZbRElNDe5OY3111qc1TgxjLD5TcKoaRmN78/myKLDC4lmNpEzSoJiv4gCLEArlDbd1X+iqnkuDh84xW427LXVDpaVrQC02acN+F+29lUwzzNG4UFlk7bE6s2Q3uLm5sTraqMfxL2PsL4tTvNuHVyU8jYWvbc2LchwF/VJ5JZB1hDMqgLmC2AA0UXA91QvFTM0SWNmiwIGg4ZJWsijPRggE52v6q9gcGxkEDFEa4z/jsRntc6MPLn3irkdJISKdxAJ1/lY52voedvJVZpm4DMLkbuFxl2dvmo8Ngc+pJymURggX1O5PgANaih2WHONzlfDl73b06SpDBYDO2LP3v3K9wuIpNDmb1ndVtqCEuCfK9rVLQ0Jp6hrnO1cQOdtSq9RIHwvwjQAnldZ/ESXZj3s31NZtTnO88z5rUibZreoeS0vCJVECOCAqKc5OytmuSfiPlWjBHiwSDQDuN1kVbXGZzTqdOYspOA8ZzmZpGRYlFz2rsCCRmY7WI+YrQppbYsemqgqqe2EM1TMRjRLmk6trILqSzW0HrMoOXyvc61XfMJLkN099SlZCY7NxDPX8HVZrg2P6vFywesTJnzDRQGGdha9/atTzFctkCncQ5ljuXoyOCoXQ94O1aocLWWKWkOusDiujhXFFYyBHoQCdib9gf3sRWXUR/MWtGa2Yqv9IOcouKcYEYMOGbM1+049UcrDvtSRH4cWGbj4J7KY1Dg54s3zQVMC3Mgm+u5P099VnU73G5K243NaLALddEUtCvm3+Y1ubPbhgA6/NcttY3qXdnkFq4a0AskqalSJUISoQoJ6QpQvP/ALSx9xH/AM+P86gl0WhRfWeorz/GDs+8XHdqKy6W+F4PL7rTit0zeo/ZFw1YThmV0dslKslRkJhatpC4YQKGKTSYQrE2lr31G25Atf8AO1dJEW4Ixezi0gLmpGua6QkXYH3cOSgj4lHE2HlBFo8OUKe2HFxkK73JO/gTUQkZGY3k/S0gjffhZSugkkbJHbNzgQd1uN09urhSZQy5TBEAwa7tc2ZgL8r7abaU/DHGxwBFsOu83TAZZXMJBuHHK2QtoNN6hg6QDrIDKc5iZs0mWxKkWXTc23P/AJqmK9mOPGblpOdt2n5KsO2e7BIGC2ICwvv3+gVKbiSdW8B+8TrDIjqSveLEMuun1qOSpjDHxHME3BH5CmZSyF7ZhkbWIOfkVYwvHUUYc5GLw5xuApDd3O+3zoiromNju03ZfuKjloJHGQBws+3XcIK0tZT/AJnl3FaTWI5wiVzg3WEMzmRjZbXtZNLHe9vnWvTNcYA1ovcn7LJrcIqsTyAAB90QwGDk9EImDo2diDY5hexsbDXW42tVo07uithItf2VSdM3p8QIIsEHeLEs6q1zDnXMiLpbQr62p31PfTWU8uAgtsPe5TGaG9wfmVvBcHgTEPiMQQGYaKTcgAAaBd9vnV2jhdh/UGXNUqifRsZz5J/FemMKDLAoJ7+fusfqfdT5paZgtbPl6pYKOpkNzkOfoslxDi8057TED5+8/wBLVlz17nDC3Ie9626XZjGHEczz+wVeFcu2nlWb0jr3BWsIwBZPLU0knVPsvROiaf7vH5H6mup2eLQNXF7UP/qn+9y08Qq+FmFS0qRKhCVCFFKKQpQsd084Y80A6oXZHWTL3hTcgeNRPGSt0rw1+e8Ed6w3H8KrxieMjKxGYW1vf5HQg+7xqKSNti9u9XKIvbMI3br/AGUWauTcMyuxAyThTUFSvOTYMxIAsASSAO4DkKc6R5ABOijETRcgDPxSDVHZLZK9FiiyezEb6UhaRqmgA6JnWUWTsKcJKTCkwpGSjCkwqxgOLSQEmIjXcEXB+GoPiCKuUtXJTn5dOCrVVDFUgYxmN41RB+neJAsFjHj2z9WrTG132+kLLOwo7/UfBCZ+kGKkOrnyXT6b++m/1KZ2ngE4bJgZr4n/AAq/ok8u6yMD4G3w2qF7qmXUEqwxtLDoWjuViHo9Odom99h9TTDSVLv2+SkFbSM/f5+ivw9GZ+5V82/pelGzJzrbvTXbYphpc9itxdEpD6zqPIE/0qUbIfvcFA7bkY+lp8Feg6GL7Uje4AfW9Tt2Q39ziq79vP8A2sHaVrOF4ARIqLeyiwvvWtDEI2Bg3LDqJ3TSGR2pRNBUygKdQkSoQlQhNYUIVPExXppCeCvO+mnBGRXkhHYYhpU7iP1g7vH41XkabGy1KKZpeA7Xcft6IFhsliXOvIa2+VcuA25uuucX5YU5pEsLDX2vgdvfak+WyAH3NynRzLfRCd9LDna2vxpwLScgmuDrZuU0Sy27MTG53ynx7vP5U9scp0ae5RPlgB+Z47wp24ZiHIIhItbuGvfqaeaOd1rNUPx9Ky4L796nPR7Ev6wUeZH5XqX+nVDtbBQ/1alZ9Nz2eqmj6ISH1nUeQJ/pUg2S/e5RO27GPpYVci6HfikJ8lA+pNTN2Qze4qs7br/2sHvuVqPohFzLn3j8hUzdlwDj3qu7bVQdLDsVqLotAPYv5kn86mbQQN/aoHbUqXfv8lbi4DCu0SD+EVM2mibo0dyrurJnavPeVcjwAGwA8hUoaAoC8nVSjCU6ybiUgwlFkYk8YalskunDD0WRdSLDS2SXUqpQkunClSLtCEqEJUISoQo3WkSqpPhgdCLg0hCcDZBm6M4f/hJ8Kq/Bw/xCvf1Kp/mU+LgMK7RIP4RThTRDRo7lG6tndq895VuPAAbADyFShgGihMhOpUwwlOsmYk8YWiyMSeMNS2SXThh6LIuniCiyS6cIaWyLpwioskuuiOiyLruSlRddy0JF3LQhK1CF21CEqEJUISoQlQhKhCVCEqEJUITStCFzq6SyW651dFkXXQlKi67loSLuWhCVqELtqEJUISoQlQhKhCVCEqEJUISoQlQhKhCVCEqEJUISoQv/2Q=="/>
          <p:cNvSpPr>
            <a:spLocks noChangeAspect="1" noChangeArrowheads="1"/>
          </p:cNvSpPr>
          <p:nvPr/>
        </p:nvSpPr>
        <p:spPr bwMode="auto">
          <a:xfrm>
            <a:off x="155575" y="-1790700"/>
            <a:ext cx="28956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 descr="http://www.simplysweethome.com/wp-content/uploads/2012/05/HBO_HoneyRoasted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5" y="2281802"/>
            <a:ext cx="913601" cy="118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 rot="16200000">
            <a:off x="-483586" y="483586"/>
            <a:ext cx="1386276" cy="41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Expenditures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5" name="Picture 11" descr="http://img2.wikia.nocookie.net/__cb20121023005930/forza-horizon/images/8/8c/Nissan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06" y="2322947"/>
            <a:ext cx="1318005" cy="112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/>
          <p:cNvCxnSpPr/>
          <p:nvPr/>
        </p:nvCxnSpPr>
        <p:spPr>
          <a:xfrm>
            <a:off x="0" y="1418754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97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“The Big Shift” Continue?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83892" y="2631909"/>
            <a:ext cx="2079792" cy="11945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Household Growth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518280" y="2631909"/>
            <a:ext cx="2082419" cy="119450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Average Household Spend Growth </a:t>
            </a:r>
          </a:p>
        </p:txBody>
      </p:sp>
      <p:sp>
        <p:nvSpPr>
          <p:cNvPr id="9" name="Multiply 8"/>
          <p:cNvSpPr/>
          <p:nvPr/>
        </p:nvSpPr>
        <p:spPr>
          <a:xfrm>
            <a:off x="2495550" y="2803359"/>
            <a:ext cx="749300" cy="749300"/>
          </a:xfrm>
          <a:prstGeom prst="mathMultiply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Equal 9"/>
          <p:cNvSpPr/>
          <p:nvPr/>
        </p:nvSpPr>
        <p:spPr>
          <a:xfrm>
            <a:off x="5600700" y="2879559"/>
            <a:ext cx="838200" cy="596900"/>
          </a:xfrm>
          <a:prstGeom prst="mathEqual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538976" y="2631909"/>
            <a:ext cx="2478024" cy="136331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Future Total Expenditures</a:t>
            </a:r>
          </a:p>
        </p:txBody>
      </p:sp>
      <p:sp>
        <p:nvSpPr>
          <p:cNvPr id="4" name="Oval 3"/>
          <p:cNvSpPr/>
          <p:nvPr/>
        </p:nvSpPr>
        <p:spPr>
          <a:xfrm>
            <a:off x="103646" y="2453897"/>
            <a:ext cx="411480" cy="41148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3297173" y="2453897"/>
            <a:ext cx="411480" cy="41148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 smtClean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518280" y="4232312"/>
            <a:ext cx="1760220" cy="617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Scenario 1: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 real growth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18280" y="4993924"/>
            <a:ext cx="1760220" cy="617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Scenario 2: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Median growth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518280" y="5755536"/>
            <a:ext cx="1760220" cy="61713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Scenario 3: </a:t>
            </a:r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High growth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38976" y="4232312"/>
            <a:ext cx="1764792" cy="6171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Static Economy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538976" y="4993924"/>
            <a:ext cx="1764792" cy="6171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Median Economy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38976" y="5755536"/>
            <a:ext cx="1764792" cy="6171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“Best” Economy</a:t>
            </a:r>
          </a:p>
        </p:txBody>
      </p:sp>
      <p:sp>
        <p:nvSpPr>
          <p:cNvPr id="20" name="Left Brace 19"/>
          <p:cNvSpPr/>
          <p:nvPr/>
        </p:nvSpPr>
        <p:spPr>
          <a:xfrm>
            <a:off x="2710221" y="4383847"/>
            <a:ext cx="570396" cy="1820005"/>
          </a:xfrm>
          <a:prstGeom prst="leftBrace">
            <a:avLst>
              <a:gd name="adj1" fmla="val 62592"/>
              <a:gd name="adj2" fmla="val 50000"/>
            </a:avLst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7374" y="4822373"/>
            <a:ext cx="2501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u="sng" dirty="0" smtClean="0"/>
              <a:t>3 divergent</a:t>
            </a:r>
            <a:r>
              <a:rPr lang="en-US" sz="2000" dirty="0" smtClean="0"/>
              <a:t> future “demand” states of the economy</a:t>
            </a:r>
            <a:endParaRPr lang="en-US" sz="2000" dirty="0"/>
          </a:p>
        </p:txBody>
      </p:sp>
      <p:sp>
        <p:nvSpPr>
          <p:cNvPr id="24" name="Rectangle 23"/>
          <p:cNvSpPr/>
          <p:nvPr/>
        </p:nvSpPr>
        <p:spPr>
          <a:xfrm>
            <a:off x="0" y="1402484"/>
            <a:ext cx="9144000" cy="7924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1614046"/>
            <a:ext cx="830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We looked out 15 years and considered the following factors:</a:t>
            </a:r>
          </a:p>
        </p:txBody>
      </p:sp>
      <p:cxnSp>
        <p:nvCxnSpPr>
          <p:cNvPr id="26" name="Straight Connector 25"/>
          <p:cNvCxnSpPr>
            <a:stCxn id="13" idx="3"/>
            <a:endCxn id="16" idx="1"/>
          </p:cNvCxnSpPr>
          <p:nvPr/>
        </p:nvCxnSpPr>
        <p:spPr>
          <a:xfrm>
            <a:off x="5278500" y="4540878"/>
            <a:ext cx="1260476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" idx="3"/>
            <a:endCxn id="17" idx="1"/>
          </p:cNvCxnSpPr>
          <p:nvPr/>
        </p:nvCxnSpPr>
        <p:spPr>
          <a:xfrm>
            <a:off x="5278500" y="5302490"/>
            <a:ext cx="1260476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" idx="3"/>
            <a:endCxn id="18" idx="1"/>
          </p:cNvCxnSpPr>
          <p:nvPr/>
        </p:nvCxnSpPr>
        <p:spPr>
          <a:xfrm>
            <a:off x="5278500" y="6064102"/>
            <a:ext cx="1260476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 rot="16200000">
            <a:off x="-483586" y="483586"/>
            <a:ext cx="1386276" cy="41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Expenditures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0" y="1418754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68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049058" y="1868828"/>
            <a:ext cx="3109990" cy="468654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408310"/>
            <a:ext cx="9144000" cy="4653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Multicultural </a:t>
            </a:r>
            <a:r>
              <a:rPr lang="en-US" dirty="0"/>
              <a:t>Could Represent ~33%—or $</a:t>
            </a:r>
            <a:r>
              <a:rPr lang="en-US" dirty="0" smtClean="0"/>
              <a:t>2.9 </a:t>
            </a:r>
            <a:r>
              <a:rPr lang="en-US" dirty="0"/>
              <a:t>Trillion—of Total </a:t>
            </a:r>
            <a:r>
              <a:rPr lang="en-US" dirty="0" smtClean="0"/>
              <a:t>Expenditures by 2027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049058" y="1988429"/>
            <a:ext cx="3094942" cy="132453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rtlCol="0" anchor="ctr"/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Hispanic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2002 – 9.1%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11.8%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2027 </a:t>
            </a:r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14.8% to 15.6%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49058" y="3436031"/>
            <a:ext cx="3109990" cy="132243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rtlCol="0" anchor="ctr"/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NH: </a:t>
            </a:r>
            <a:r>
              <a:rPr lang="en-US" sz="24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Af</a:t>
            </a:r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-Am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2002 </a:t>
            </a:r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8.6%</a:t>
            </a:r>
            <a:endParaRPr lang="en-US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9.2%</a:t>
            </a:r>
            <a:endParaRPr lang="en-US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2027 </a:t>
            </a:r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9.3% </a:t>
            </a:r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10.0%</a:t>
            </a:r>
            <a:endParaRPr lang="en-US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49058" y="4881530"/>
            <a:ext cx="3109989" cy="132243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rtlCol="0" anchor="ctr"/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NH: Asian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2002 </a:t>
            </a:r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4.0%</a:t>
            </a:r>
            <a:endParaRPr lang="en-US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5.3%</a:t>
            </a:r>
            <a:endParaRPr lang="en-US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2027 </a:t>
            </a:r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6.5% </a:t>
            </a:r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lang="en-US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7.0</a:t>
            </a:r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6521600"/>
              </p:ext>
            </p:extLst>
          </p:nvPr>
        </p:nvGraphicFramePr>
        <p:xfrm>
          <a:off x="0" y="1887520"/>
          <a:ext cx="5908818" cy="469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0" y="1409208"/>
            <a:ext cx="5359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Multicultural Shares of Total Market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57864" y="3038627"/>
            <a:ext cx="548640" cy="274320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11.8%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73723" y="3573211"/>
            <a:ext cx="548640" cy="274320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9.1%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0625" y="6543404"/>
            <a:ext cx="34689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</a:t>
            </a:r>
            <a:r>
              <a:rPr lang="en-US" sz="900" dirty="0" err="1" smtClean="0"/>
              <a:t>Latinum</a:t>
            </a:r>
            <a:r>
              <a:rPr lang="en-US" sz="900" dirty="0" smtClean="0"/>
              <a:t> Network Analysis</a:t>
            </a:r>
            <a:endParaRPr lang="en-US" sz="9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 rot="16200000">
            <a:off x="-483586" y="483586"/>
            <a:ext cx="1386276" cy="41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Expenditures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1418754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0" y="5035846"/>
            <a:ext cx="9144000" cy="15819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0" y="3453934"/>
            <a:ext cx="9144000" cy="15819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872022"/>
            <a:ext cx="9144000" cy="15819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30625" y="1872022"/>
            <a:ext cx="8810175" cy="15367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rIns="45720" rtlCol="0" anchor="t"/>
          <a:lstStyle/>
          <a:p>
            <a:r>
              <a:rPr lang="en-US" sz="3000" b="1" dirty="0" smtClean="0">
                <a:latin typeface="Arial" pitchFamily="34" charset="0"/>
                <a:cs typeface="Arial" pitchFamily="34" charset="0"/>
              </a:rPr>
              <a:t>Static Economy</a:t>
            </a:r>
          </a:p>
          <a:p>
            <a:pPr>
              <a:spcAft>
                <a:spcPts val="0"/>
              </a:spcAft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$730 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billion </a:t>
            </a:r>
            <a:r>
              <a:rPr lang="en-US" sz="14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increase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from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2012</a:t>
            </a:r>
          </a:p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45% 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of Total Expenditures growth from </a:t>
            </a:r>
          </a:p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Hispanics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30625" y="5007710"/>
            <a:ext cx="8607751" cy="15367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“Best” Economy</a:t>
            </a:r>
          </a:p>
          <a:p>
            <a:pPr>
              <a:spcAft>
                <a:spcPts val="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$2.4 </a:t>
            </a:r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trillion </a:t>
            </a:r>
            <a:r>
              <a:rPr lang="en-US" sz="14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increase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from 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2012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26% </a:t>
            </a:r>
            <a:r>
              <a:rPr lang="en-US" sz="1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of Total Expenditures growth from </a:t>
            </a:r>
            <a:endParaRPr lang="en-US" sz="1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Hispanics</a:t>
            </a:r>
            <a:endParaRPr lang="en-US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0625" y="3443151"/>
            <a:ext cx="8607751" cy="15367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Median Economy</a:t>
            </a:r>
          </a:p>
          <a:p>
            <a:pPr>
              <a:spcAft>
                <a:spcPts val="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$1.2 trillion </a:t>
            </a:r>
            <a:r>
              <a:rPr lang="en-US" sz="14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increase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from 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2012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31% </a:t>
            </a:r>
            <a:r>
              <a:rPr lang="en-US" sz="1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of Total Expenditures growth from </a:t>
            </a:r>
          </a:p>
          <a:p>
            <a:r>
              <a:rPr lang="en-US" sz="1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Hispanics</a:t>
            </a:r>
          </a:p>
        </p:txBody>
      </p:sp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7597235"/>
              </p:ext>
            </p:extLst>
          </p:nvPr>
        </p:nvGraphicFramePr>
        <p:xfrm>
          <a:off x="6348904" y="1880241"/>
          <a:ext cx="2551176" cy="1682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0" name="Chart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852839"/>
              </p:ext>
            </p:extLst>
          </p:nvPr>
        </p:nvGraphicFramePr>
        <p:xfrm>
          <a:off x="6348904" y="3505846"/>
          <a:ext cx="2551176" cy="1682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1" name="Chart 6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4023752"/>
              </p:ext>
            </p:extLst>
          </p:nvPr>
        </p:nvGraphicFramePr>
        <p:xfrm>
          <a:off x="6348904" y="5020602"/>
          <a:ext cx="2551176" cy="1682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5" name="Rectangle 54"/>
          <p:cNvSpPr/>
          <p:nvPr/>
        </p:nvSpPr>
        <p:spPr>
          <a:xfrm>
            <a:off x="0" y="1406667"/>
            <a:ext cx="9144000" cy="4653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Hispanics Will Drive Substantial </a:t>
            </a:r>
            <a:r>
              <a:rPr lang="en-US" dirty="0"/>
              <a:t>Growth Across </a:t>
            </a:r>
            <a:r>
              <a:rPr lang="en-US" dirty="0" smtClean="0"/>
              <a:t>All Potential Future Scenarios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870304"/>
              </p:ext>
            </p:extLst>
          </p:nvPr>
        </p:nvGraphicFramePr>
        <p:xfrm>
          <a:off x="4319164" y="5076969"/>
          <a:ext cx="1746263" cy="1498833"/>
        </p:xfrm>
        <a:graphic>
          <a:graphicData uri="http://schemas.openxmlformats.org/drawingml/2006/table">
            <a:tbl>
              <a:tblPr/>
              <a:tblGrid>
                <a:gridCol w="822960"/>
                <a:gridCol w="923303"/>
              </a:tblGrid>
              <a:tr h="3844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Proj. CAGR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(12-27)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19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NH: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White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9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Hispanic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9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NH: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-Am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9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NH: Asian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9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NH: Other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697590"/>
              </p:ext>
            </p:extLst>
          </p:nvPr>
        </p:nvGraphicFramePr>
        <p:xfrm>
          <a:off x="4319164" y="3514533"/>
          <a:ext cx="1746263" cy="1498833"/>
        </p:xfrm>
        <a:graphic>
          <a:graphicData uri="http://schemas.openxmlformats.org/drawingml/2006/table">
            <a:tbl>
              <a:tblPr/>
              <a:tblGrid>
                <a:gridCol w="822960"/>
                <a:gridCol w="923303"/>
              </a:tblGrid>
              <a:tr h="3844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Proj. CAGR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(12-27)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19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NH: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White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9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Hispanic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9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NH: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-Am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9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NH: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Asian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93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NH: Other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468821"/>
              </p:ext>
            </p:extLst>
          </p:nvPr>
        </p:nvGraphicFramePr>
        <p:xfrm>
          <a:off x="4319164" y="1917087"/>
          <a:ext cx="1746263" cy="1480185"/>
        </p:xfrm>
        <a:graphic>
          <a:graphicData uri="http://schemas.openxmlformats.org/drawingml/2006/table">
            <a:tbl>
              <a:tblPr/>
              <a:tblGrid>
                <a:gridCol w="822960"/>
                <a:gridCol w="923303"/>
              </a:tblGrid>
              <a:tr h="360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Proj. CAGR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(12-27)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056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NH: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White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56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Hispanic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56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NH: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Af-Am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56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NH: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Asian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56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NH: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Other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352590" y="1332312"/>
            <a:ext cx="241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Share of Total Expend Growth (12-27)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32506" y="1465663"/>
            <a:ext cx="229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Multicultural CAGRs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6408" y="4606625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Hispanic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8063520" y="4416676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NH: White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6347851" y="4037371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NH: </a:t>
            </a:r>
            <a:r>
              <a:rPr lang="en-US" sz="1000" dirty="0" err="1" smtClean="0"/>
              <a:t>Af</a:t>
            </a:r>
            <a:r>
              <a:rPr lang="en-US" sz="1000" dirty="0" smtClean="0"/>
              <a:t>-Am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6675116" y="3656934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NH: Asian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7703816" y="3494731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NH: Other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8060344" y="2929245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Hispanic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7933080" y="217528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NH: White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6405952" y="2604735"/>
            <a:ext cx="927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NH: </a:t>
            </a:r>
            <a:r>
              <a:rPr lang="en-US" sz="1000" dirty="0" err="1" smtClean="0"/>
              <a:t>Af</a:t>
            </a:r>
            <a:r>
              <a:rPr lang="en-US" sz="1000" dirty="0" smtClean="0"/>
              <a:t>-Am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6520280" y="2075804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NH: Asian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7526230" y="1924558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NH: Other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130625" y="6543404"/>
            <a:ext cx="34689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</a:t>
            </a:r>
            <a:r>
              <a:rPr lang="en-US" sz="900" dirty="0" err="1" smtClean="0"/>
              <a:t>Latinum</a:t>
            </a:r>
            <a:r>
              <a:rPr lang="en-US" sz="900" dirty="0" smtClean="0"/>
              <a:t> Network Analysis</a:t>
            </a:r>
            <a:endParaRPr 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6685056" y="6098424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Hispanic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8021316" y="6004341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NH: White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6390932" y="5444094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NH: </a:t>
            </a:r>
            <a:r>
              <a:rPr lang="en-US" sz="1000" dirty="0" err="1" smtClean="0"/>
              <a:t>Af</a:t>
            </a:r>
            <a:r>
              <a:rPr lang="en-US" sz="1000" dirty="0" smtClean="0"/>
              <a:t>-Am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6661234" y="5151541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NH: Asian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7657748" y="5029454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NH: Other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09391" y="1477947"/>
            <a:ext cx="229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2027 Economy State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453934"/>
            <a:ext cx="9144000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0" y="5038794"/>
            <a:ext cx="9144000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"The Big Shift 2014"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 rot="16200000">
            <a:off x="-483586" y="483586"/>
            <a:ext cx="1386276" cy="41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Expenditures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0" y="1418754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55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29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5550968" y="2621150"/>
            <a:ext cx="2586355" cy="1944984"/>
          </a:xfrm>
          <a:prstGeom prst="triangle">
            <a:avLst/>
          </a:prstGeom>
          <a:solidFill>
            <a:schemeClr val="accent2">
              <a:lumMod val="7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852934" y="2621150"/>
            <a:ext cx="2586355" cy="1944984"/>
          </a:xfrm>
          <a:prstGeom prst="triangle">
            <a:avLst/>
          </a:prstGeom>
          <a:solidFill>
            <a:schemeClr val="accent2">
              <a:lumMod val="7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051534"/>
            <a:ext cx="9144000" cy="1981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1620" y="2536011"/>
            <a:ext cx="4149436" cy="10687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Powered by favorable demographics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4292" y="2536011"/>
            <a:ext cx="4599708" cy="10687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Driving economic growth </a:t>
            </a:r>
            <a:r>
              <a:rPr lang="en-US" sz="3600" b="1" i="1" dirty="0" smtClean="0">
                <a:latin typeface="Arial" pitchFamily="34" charset="0"/>
                <a:cs typeface="Arial" pitchFamily="34" charset="0"/>
              </a:rPr>
              <a:t>now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 and </a:t>
            </a:r>
            <a:r>
              <a:rPr lang="en-US" sz="3600" b="1" i="1" dirty="0" smtClean="0">
                <a:latin typeface="Arial" pitchFamily="34" charset="0"/>
                <a:cs typeface="Arial" pitchFamily="34" charset="0"/>
              </a:rPr>
              <a:t>into the future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4032734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5" y="4369772"/>
            <a:ext cx="3061855" cy="2296391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16200000" sx="86000" sy="86000" rotWithShape="0">
              <a:prstClr val="black">
                <a:alpha val="9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716" y="4369772"/>
            <a:ext cx="3061855" cy="2296391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16200000" sx="86000" sy="86000" rotWithShape="0">
              <a:prstClr val="black">
                <a:alpha val="9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/>
        </p:nvCxnSpPr>
        <p:spPr>
          <a:xfrm>
            <a:off x="0" y="2051534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-1" y="1482434"/>
            <a:ext cx="4987637" cy="70658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latin typeface="Arial" pitchFamily="34" charset="0"/>
                <a:cs typeface="Arial" pitchFamily="34" charset="0"/>
              </a:rPr>
              <a:t>U.S. Hispanics are: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3348" y="2654872"/>
            <a:ext cx="628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&amp;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30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Growth Imperatives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787236"/>
            <a:ext cx="9144000" cy="18149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Demographics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602181"/>
            <a:ext cx="9144000" cy="18149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Economic </a:t>
            </a:r>
          </a:p>
          <a:p>
            <a:r>
              <a:rPr lang="en-US" sz="5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Opportunity</a:t>
            </a:r>
            <a:endParaRPr lang="en-US" sz="5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24075" y="1787236"/>
            <a:ext cx="2419926" cy="1814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24075" y="3602181"/>
            <a:ext cx="2419926" cy="181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0" y="3602181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724075" y="1787237"/>
            <a:ext cx="0" cy="3629889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1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8" b="593"/>
          <a:stretch/>
        </p:blipFill>
        <p:spPr bwMode="auto">
          <a:xfrm>
            <a:off x="0" y="-1"/>
            <a:ext cx="9144000" cy="6858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2" y="1030514"/>
            <a:ext cx="9144001" cy="188685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Demographics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785" y="6527861"/>
            <a:ext cx="737597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smtClean="0">
                <a:solidFill>
                  <a:schemeClr val="bg1"/>
                </a:solidFill>
              </a:rPr>
              <a:t>Image Source: </a:t>
            </a:r>
            <a:r>
              <a:rPr lang="en-US" sz="800" dirty="0" err="1" smtClean="0">
                <a:solidFill>
                  <a:schemeClr val="bg1"/>
                </a:solidFill>
              </a:rPr>
              <a:t>Ludovic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r>
              <a:rPr lang="en-US" sz="800" dirty="0" err="1" smtClean="0">
                <a:solidFill>
                  <a:schemeClr val="bg1"/>
                </a:solidFill>
              </a:rPr>
              <a:t>Bertron</a:t>
            </a:r>
            <a:r>
              <a:rPr lang="en-US" sz="800" dirty="0" smtClean="0">
                <a:solidFill>
                  <a:schemeClr val="bg1"/>
                </a:solidFill>
              </a:rPr>
              <a:t>. “Ellis Island” https</a:t>
            </a:r>
            <a:r>
              <a:rPr lang="en-US" sz="800" dirty="0">
                <a:solidFill>
                  <a:schemeClr val="bg1"/>
                </a:solidFill>
              </a:rPr>
              <a:t>://www.flickr.com/photos/23912576@N05/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030514"/>
            <a:ext cx="9144000" cy="174171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743200"/>
            <a:ext cx="9144000" cy="174171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31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/>
          <p:cNvSpPr/>
          <p:nvPr/>
        </p:nvSpPr>
        <p:spPr>
          <a:xfrm>
            <a:off x="0" y="1425966"/>
            <a:ext cx="1849883" cy="543203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U.S. Hispanic Population Has </a:t>
            </a:r>
            <a:r>
              <a:rPr lang="en-US" dirty="0"/>
              <a:t>Exploded Over </a:t>
            </a:r>
            <a:r>
              <a:rPr lang="en-US" dirty="0" smtClean="0"/>
              <a:t>the </a:t>
            </a:r>
            <a:r>
              <a:rPr lang="en-US" dirty="0"/>
              <a:t>Last </a:t>
            </a:r>
            <a:r>
              <a:rPr lang="en-US" dirty="0" smtClean="0"/>
              <a:t>60 Years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2003649" y="5236599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962511" y="5236599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921373" y="5236599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83080" y="5236599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441942" y="5236599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400804" y="5236599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4880235" y="5236599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359666" y="5236599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5839097" y="5236599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318528" y="5236599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153400" y="6477000"/>
            <a:ext cx="762000" cy="365760"/>
          </a:xfrm>
        </p:spPr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6797959" y="5236599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7277390" y="5236599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8236252" y="5236599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8715688" y="5236599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7756821" y="5236599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2003649" y="562062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2962511" y="562062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3921373" y="562062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2483080" y="562062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3441942" y="562062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4400804" y="562062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4880235" y="562062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5359666" y="562062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5839097" y="562062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6318528" y="562062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6797959" y="562062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7277390" y="562062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8236252" y="562062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8715688" y="562062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756821" y="562062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2003649" y="601086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2962511" y="601086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3921373" y="601086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2483080" y="601086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3441942" y="601086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4400804" y="601086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880235" y="601086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5359666" y="601086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5839097" y="601086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6318528" y="601086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6797959" y="601086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7277390" y="601086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8236252" y="601086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8715688" y="601086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7756821" y="601086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003649" y="6396472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2483080" y="6396472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3441942" y="6396472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3921373" y="6396472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2962511" y="6396472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2003649" y="4141601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5359666" y="4141601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6318528" y="4141601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2483080" y="4141601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2962511" y="4141601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3441942" y="4141601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3921373" y="4141601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4400804" y="4141601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4880235" y="4141601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5839097" y="4141601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6797959" y="4141601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7277390" y="4141601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8236252" y="4141601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8715688" y="4141601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7756821" y="4141601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2003649" y="453391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2483080" y="453391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2962511" y="453391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3441942" y="453391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3921373" y="453391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4400804" y="453391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4880235" y="453391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2003649" y="1978993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2483080" y="1978993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2962511" y="1978993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2003649" y="308433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3441942" y="308433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4400804" y="308433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1" name="Rectangle 240"/>
          <p:cNvSpPr/>
          <p:nvPr/>
        </p:nvSpPr>
        <p:spPr>
          <a:xfrm>
            <a:off x="2483080" y="308433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2962511" y="308433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3921373" y="308433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4" name="Rectangle 243"/>
          <p:cNvSpPr/>
          <p:nvPr/>
        </p:nvSpPr>
        <p:spPr>
          <a:xfrm>
            <a:off x="4880235" y="308433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5359666" y="308433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5839097" y="308433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7" name="Rectangle 256"/>
          <p:cNvSpPr/>
          <p:nvPr/>
        </p:nvSpPr>
        <p:spPr>
          <a:xfrm>
            <a:off x="41562" y="1905018"/>
            <a:ext cx="1774004" cy="569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1950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41562" y="2988086"/>
            <a:ext cx="1774004" cy="569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1970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41562" y="4071154"/>
            <a:ext cx="1774004" cy="569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1990</a:t>
            </a:r>
          </a:p>
        </p:txBody>
      </p:sp>
      <p:sp>
        <p:nvSpPr>
          <p:cNvPr id="260" name="Rectangle 259"/>
          <p:cNvSpPr/>
          <p:nvPr/>
        </p:nvSpPr>
        <p:spPr>
          <a:xfrm>
            <a:off x="41562" y="5154222"/>
            <a:ext cx="1774004" cy="569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2012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4400804" y="6396472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4880235" y="6396472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0" y="1386275"/>
            <a:ext cx="9159048" cy="4663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0" y="1422817"/>
            <a:ext cx="91309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</a:rPr>
              <a:t>Total Hispanic Population (1950-2012)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266" name="Rectangle 265"/>
          <p:cNvSpPr/>
          <p:nvPr/>
        </p:nvSpPr>
        <p:spPr>
          <a:xfrm>
            <a:off x="1060175" y="2468106"/>
            <a:ext cx="789709" cy="383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3MM</a:t>
            </a:r>
          </a:p>
        </p:txBody>
      </p:sp>
      <p:sp>
        <p:nvSpPr>
          <p:cNvPr id="267" name="Rectangle 266"/>
          <p:cNvSpPr/>
          <p:nvPr/>
        </p:nvSpPr>
        <p:spPr>
          <a:xfrm>
            <a:off x="1060175" y="3540861"/>
            <a:ext cx="789709" cy="383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9</a:t>
            </a:r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MM</a:t>
            </a:r>
          </a:p>
        </p:txBody>
      </p:sp>
      <p:sp>
        <p:nvSpPr>
          <p:cNvPr id="268" name="Rectangle 267"/>
          <p:cNvSpPr/>
          <p:nvPr/>
        </p:nvSpPr>
        <p:spPr>
          <a:xfrm>
            <a:off x="755376" y="4602175"/>
            <a:ext cx="1094508" cy="383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22MM</a:t>
            </a:r>
          </a:p>
        </p:txBody>
      </p:sp>
      <p:sp>
        <p:nvSpPr>
          <p:cNvPr id="269" name="Rectangle 268"/>
          <p:cNvSpPr/>
          <p:nvPr/>
        </p:nvSpPr>
        <p:spPr>
          <a:xfrm>
            <a:off x="658394" y="5723351"/>
            <a:ext cx="1191490" cy="383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53MM</a:t>
            </a:r>
          </a:p>
        </p:txBody>
      </p:sp>
      <p:sp>
        <p:nvSpPr>
          <p:cNvPr id="270" name="Rectangle 269"/>
          <p:cNvSpPr/>
          <p:nvPr/>
        </p:nvSpPr>
        <p:spPr>
          <a:xfrm>
            <a:off x="5359666" y="6396472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75" name="Straight Connector 274"/>
          <p:cNvCxnSpPr/>
          <p:nvPr/>
        </p:nvCxnSpPr>
        <p:spPr>
          <a:xfrm>
            <a:off x="0" y="2885288"/>
            <a:ext cx="9159048" cy="0"/>
          </a:xfrm>
          <a:prstGeom prst="line">
            <a:avLst/>
          </a:prstGeom>
          <a:ln w="28575">
            <a:solidFill>
              <a:schemeClr val="tx1"/>
            </a:solidFill>
            <a:prstDash val="lgDashDot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0" y="3958043"/>
            <a:ext cx="9159048" cy="0"/>
          </a:xfrm>
          <a:prstGeom prst="line">
            <a:avLst/>
          </a:prstGeom>
          <a:ln w="28575">
            <a:solidFill>
              <a:schemeClr val="tx1"/>
            </a:solidFill>
            <a:prstDash val="lgDashDot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>
            <a:off x="0" y="5070419"/>
            <a:ext cx="9159048" cy="0"/>
          </a:xfrm>
          <a:prstGeom prst="line">
            <a:avLst/>
          </a:prstGeom>
          <a:ln w="28575">
            <a:solidFill>
              <a:schemeClr val="tx1"/>
            </a:solidFill>
            <a:prstDash val="lgDashDot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59653" y="6472247"/>
            <a:ext cx="46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</a:t>
            </a:r>
            <a:r>
              <a:rPr lang="en-US" sz="900" dirty="0"/>
              <a:t>U.S. Census Bureau, Historical Statistics of the United </a:t>
            </a:r>
            <a:r>
              <a:rPr lang="en-US" sz="900" dirty="0" smtClean="0"/>
              <a:t>States,</a:t>
            </a:r>
            <a:endParaRPr lang="en-US" sz="900" dirty="0"/>
          </a:p>
          <a:p>
            <a:r>
              <a:rPr lang="en-US" sz="900" dirty="0" smtClean="0"/>
              <a:t>American Community Survey (2012)</a:t>
            </a:r>
            <a:endParaRPr lang="en-US" sz="900" dirty="0"/>
          </a:p>
        </p:txBody>
      </p:sp>
      <p:cxnSp>
        <p:nvCxnSpPr>
          <p:cNvPr id="106" name="Straight Connector 105"/>
          <p:cNvCxnSpPr/>
          <p:nvPr/>
        </p:nvCxnSpPr>
        <p:spPr>
          <a:xfrm>
            <a:off x="0" y="1377189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65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To Clear\Andrew\attempt_dots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424" t="51990" r="8030" b="11534"/>
          <a:stretch/>
        </p:blipFill>
        <p:spPr bwMode="auto">
          <a:xfrm>
            <a:off x="-1" y="1371600"/>
            <a:ext cx="9144000" cy="528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Currently 116MM Multicultural Consumers in the U.S.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85750" y="2628901"/>
            <a:ext cx="3943350" cy="1428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b="1" spc="-3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314</a:t>
            </a:r>
          </a:p>
        </p:txBody>
      </p:sp>
      <p:sp>
        <p:nvSpPr>
          <p:cNvPr id="8" name="Rectangle 7"/>
          <p:cNvSpPr/>
          <p:nvPr/>
        </p:nvSpPr>
        <p:spPr>
          <a:xfrm>
            <a:off x="3086100" y="2343150"/>
            <a:ext cx="1600200" cy="1076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MM</a:t>
            </a:r>
          </a:p>
        </p:txBody>
      </p:sp>
      <p:sp>
        <p:nvSpPr>
          <p:cNvPr id="5" name="Right Brace 4"/>
          <p:cNvSpPr/>
          <p:nvPr/>
        </p:nvSpPr>
        <p:spPr>
          <a:xfrm flipH="1">
            <a:off x="4591050" y="2343150"/>
            <a:ext cx="857250" cy="3486150"/>
          </a:xfrm>
          <a:prstGeom prst="rightBrace">
            <a:avLst>
              <a:gd name="adj1" fmla="val 51617"/>
              <a:gd name="adj2" fmla="val 29353"/>
            </a:avLst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36982" y="1971677"/>
            <a:ext cx="1638300" cy="1057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200" b="1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53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27582" y="2035969"/>
            <a:ext cx="1066800" cy="538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36982" y="3028954"/>
            <a:ext cx="1638300" cy="1057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200" b="1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36982" y="4086231"/>
            <a:ext cx="1638300" cy="1057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200" b="1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36982" y="5143508"/>
            <a:ext cx="2362200" cy="1057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200" b="1" spc="-15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197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27582" y="4171951"/>
            <a:ext cx="1066800" cy="538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160982" y="5212564"/>
            <a:ext cx="1066800" cy="538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27582" y="3093244"/>
            <a:ext cx="1066800" cy="538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7582" y="2416970"/>
            <a:ext cx="2838450" cy="538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spc="-3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Hispanics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7582" y="3519490"/>
            <a:ext cx="2838450" cy="538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spc="-3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NH: </a:t>
            </a:r>
            <a:r>
              <a:rPr lang="en-US" sz="3200" b="1" spc="-3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Af</a:t>
            </a:r>
            <a:r>
              <a:rPr lang="en-US" sz="3200" b="1" spc="-3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-Am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627582" y="4567245"/>
            <a:ext cx="2838450" cy="538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spc="-3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NH: Asian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60982" y="5643578"/>
            <a:ext cx="2838450" cy="538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spc="-3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NH: White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9653" y="6555377"/>
            <a:ext cx="4689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American Community Survey (2012)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5554186" y="2139948"/>
            <a:ext cx="13716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54186" y="3191831"/>
            <a:ext cx="137160" cy="7315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54186" y="4249108"/>
            <a:ext cx="137160" cy="7315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54186" y="5306385"/>
            <a:ext cx="137160" cy="731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648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350" y="2237541"/>
            <a:ext cx="9158697" cy="12538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Hispanics Added Substantially More People Than Other Multicultural Segments from 2006 to 2012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51588"/>
              </p:ext>
            </p:extLst>
          </p:nvPr>
        </p:nvGraphicFramePr>
        <p:xfrm>
          <a:off x="249381" y="2255499"/>
          <a:ext cx="7467602" cy="4186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1386275"/>
            <a:ext cx="9159048" cy="4663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422817"/>
            <a:ext cx="91309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</a:rPr>
              <a:t>Average Persons Added Annually from 2006-2012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06299" y="2812487"/>
            <a:ext cx="1898073" cy="900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spc="-15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1,400</a:t>
            </a:r>
          </a:p>
        </p:txBody>
      </p:sp>
      <p:sp>
        <p:nvSpPr>
          <p:cNvPr id="9" name="Rectangle 8"/>
          <p:cNvSpPr/>
          <p:nvPr/>
        </p:nvSpPr>
        <p:spPr>
          <a:xfrm>
            <a:off x="6823376" y="2944109"/>
            <a:ext cx="540324" cy="443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K</a:t>
            </a:r>
            <a:endParaRPr lang="en-US" sz="2800" b="1" dirty="0" smtClean="0">
              <a:solidFill>
                <a:schemeClr val="accent2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31874" y="3491359"/>
            <a:ext cx="1482435" cy="443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Annually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81748" y="5126196"/>
            <a:ext cx="1898073" cy="900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420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45529" y="5257818"/>
            <a:ext cx="775846" cy="443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K</a:t>
            </a:r>
            <a:endParaRPr lang="en-US" sz="2400" b="1" dirty="0" smtClean="0">
              <a:solidFill>
                <a:schemeClr val="accent4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93468" y="5777358"/>
            <a:ext cx="1482435" cy="443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Annually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8034" y="5237036"/>
            <a:ext cx="1898073" cy="900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350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76395" y="5340948"/>
            <a:ext cx="775846" cy="443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K</a:t>
            </a:r>
            <a:endParaRPr lang="en-US" sz="20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65899" y="5832778"/>
            <a:ext cx="1482435" cy="443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Annually</a:t>
            </a:r>
          </a:p>
        </p:txBody>
      </p:sp>
      <p:sp>
        <p:nvSpPr>
          <p:cNvPr id="8" name="Rectangle 7"/>
          <p:cNvSpPr/>
          <p:nvPr/>
        </p:nvSpPr>
        <p:spPr>
          <a:xfrm>
            <a:off x="360222" y="4570036"/>
            <a:ext cx="2493816" cy="9074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NH: African-American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701632" y="4549088"/>
            <a:ext cx="2493816" cy="9074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NH: Asian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40039" y="2050504"/>
            <a:ext cx="2493816" cy="9074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Hispanic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3888" y="2365526"/>
            <a:ext cx="4163311" cy="1004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Multicultural segments added…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9653" y="6555377"/>
            <a:ext cx="4689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American Community Survey (2006-12)</a:t>
            </a:r>
            <a:endParaRPr lang="en-US" sz="9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1377189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4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…In Fact Hispanics Drove </a:t>
            </a:r>
            <a:r>
              <a:rPr lang="en-US" i="1" dirty="0"/>
              <a:t>59% </a:t>
            </a:r>
            <a:r>
              <a:rPr lang="en-US" i="1" dirty="0" smtClean="0"/>
              <a:t>of </a:t>
            </a:r>
            <a:r>
              <a:rPr lang="en-US" i="1" dirty="0"/>
              <a:t>U.S. Population </a:t>
            </a:r>
            <a:r>
              <a:rPr lang="en-US" i="1" dirty="0" smtClean="0"/>
              <a:t>Growth</a:t>
            </a:r>
            <a:r>
              <a:rPr lang="en-US" dirty="0" smtClean="0"/>
              <a:t> from 2006 to 2012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5604102"/>
              </p:ext>
            </p:extLst>
          </p:nvPr>
        </p:nvGraphicFramePr>
        <p:xfrm>
          <a:off x="-74472" y="1889421"/>
          <a:ext cx="5976508" cy="4644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725371" y="6276521"/>
            <a:ext cx="17145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NH: </a:t>
            </a:r>
            <a:r>
              <a:rPr lang="en-US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Af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-Am</a:t>
            </a:r>
          </a:p>
        </p:txBody>
      </p:sp>
      <p:sp>
        <p:nvSpPr>
          <p:cNvPr id="6" name="Rectangle 5"/>
          <p:cNvSpPr/>
          <p:nvPr/>
        </p:nvSpPr>
        <p:spPr>
          <a:xfrm>
            <a:off x="1662172" y="6276521"/>
            <a:ext cx="17145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NH: Asian</a:t>
            </a:r>
          </a:p>
        </p:txBody>
      </p:sp>
      <p:sp>
        <p:nvSpPr>
          <p:cNvPr id="7" name="Rectangle 6"/>
          <p:cNvSpPr/>
          <p:nvPr/>
        </p:nvSpPr>
        <p:spPr>
          <a:xfrm>
            <a:off x="2598973" y="6276521"/>
            <a:ext cx="17145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NH: Other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535774" y="6276521"/>
            <a:ext cx="17145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NH: White</a:t>
            </a:r>
          </a:p>
        </p:txBody>
      </p:sp>
      <p:sp>
        <p:nvSpPr>
          <p:cNvPr id="9" name="Rectangle 8"/>
          <p:cNvSpPr/>
          <p:nvPr/>
        </p:nvSpPr>
        <p:spPr>
          <a:xfrm>
            <a:off x="4472577" y="6276521"/>
            <a:ext cx="17145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Hispanic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386275"/>
            <a:ext cx="9159048" cy="4663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422817"/>
            <a:ext cx="91309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</a:rPr>
              <a:t>Population Growth (2006-2012)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1485595" y="2202736"/>
            <a:ext cx="3929504" cy="307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Population Growth From 2006-2012</a:t>
            </a:r>
          </a:p>
        </p:txBody>
      </p:sp>
      <p:cxnSp>
        <p:nvCxnSpPr>
          <p:cNvPr id="208" name="Straight Connector 207"/>
          <p:cNvCxnSpPr/>
          <p:nvPr/>
        </p:nvCxnSpPr>
        <p:spPr>
          <a:xfrm>
            <a:off x="1135409" y="2497114"/>
            <a:ext cx="4800934" cy="0"/>
          </a:xfrm>
          <a:prstGeom prst="line">
            <a:avLst/>
          </a:prstGeom>
          <a:ln w="28575">
            <a:solidFill>
              <a:srgbClr val="FFC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Rectangle 222"/>
          <p:cNvSpPr/>
          <p:nvPr/>
        </p:nvSpPr>
        <p:spPr>
          <a:xfrm>
            <a:off x="6049058" y="1868828"/>
            <a:ext cx="3109990" cy="468654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6161649" y="2605098"/>
            <a:ext cx="29692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-150" dirty="0" smtClean="0">
                <a:solidFill>
                  <a:schemeClr val="accent2"/>
                </a:solidFill>
              </a:rPr>
              <a:t>59%</a:t>
            </a:r>
          </a:p>
          <a:p>
            <a:r>
              <a:rPr lang="en-US" b="1" dirty="0" smtClean="0"/>
              <a:t>Of the 14.5MM population growth from 2006 to 2012 came from U.S. Hispanics</a:t>
            </a:r>
            <a:endParaRPr lang="en-US" b="1" dirty="0"/>
          </a:p>
        </p:txBody>
      </p:sp>
      <p:sp>
        <p:nvSpPr>
          <p:cNvPr id="227" name="Rectangle 226"/>
          <p:cNvSpPr/>
          <p:nvPr/>
        </p:nvSpPr>
        <p:spPr>
          <a:xfrm>
            <a:off x="4722317" y="3308183"/>
            <a:ext cx="943430" cy="498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8.6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5232130" y="3403548"/>
            <a:ext cx="493487" cy="249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MM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3812730" y="4414209"/>
            <a:ext cx="943430" cy="498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0.9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4309843" y="4509574"/>
            <a:ext cx="493487" cy="249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MM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2900618" y="4561163"/>
            <a:ext cx="943430" cy="498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2.1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3397731" y="4669228"/>
            <a:ext cx="493487" cy="249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MM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1956995" y="5174379"/>
            <a:ext cx="943430" cy="498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2.5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2466808" y="5269744"/>
            <a:ext cx="493487" cy="249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MM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1026265" y="5796667"/>
            <a:ext cx="943430" cy="498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2.1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1523378" y="5892032"/>
            <a:ext cx="493487" cy="249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01815" y="2178945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14.5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544821" y="2194631"/>
            <a:ext cx="4187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latin typeface="Arial" pitchFamily="34" charset="0"/>
                <a:cs typeface="Arial" pitchFamily="34" charset="0"/>
              </a:rPr>
              <a:t>MM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159653" y="6555377"/>
            <a:ext cx="4689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American Community Survey (2006 &amp; 2012)</a:t>
            </a:r>
            <a:endParaRPr lang="en-US" sz="9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0" y="1377189"/>
            <a:ext cx="9144000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89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0" y="1420088"/>
            <a:ext cx="4139951" cy="3241973"/>
          </a:xfrm>
          <a:custGeom>
            <a:avLst/>
            <a:gdLst/>
            <a:ahLst/>
            <a:cxnLst/>
            <a:rect l="l" t="t" r="r" b="b"/>
            <a:pathLst>
              <a:path w="4139951" h="3241973">
                <a:moveTo>
                  <a:pt x="0" y="0"/>
                </a:moveTo>
                <a:lnTo>
                  <a:pt x="4122470" y="0"/>
                </a:lnTo>
                <a:cubicBezTo>
                  <a:pt x="4134276" y="103366"/>
                  <a:pt x="4139951" y="208424"/>
                  <a:pt x="4139951" y="314806"/>
                </a:cubicBezTo>
                <a:cubicBezTo>
                  <a:pt x="4139951" y="1931436"/>
                  <a:pt x="2829414" y="3241973"/>
                  <a:pt x="1212785" y="3241973"/>
                </a:cubicBezTo>
                <a:cubicBezTo>
                  <a:pt x="779732" y="3241973"/>
                  <a:pt x="368642" y="3147933"/>
                  <a:pt x="0" y="2976583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6C5BA-7684-40E9-9185-BB391CD7217B}" type="slidenum">
              <a:rPr lang="en-US" smtClean="0">
                <a:solidFill>
                  <a:srgbClr val="000000"/>
                </a:solidFill>
              </a:rPr>
              <a:pPr/>
              <a:t>9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the 53 Million Hispanics?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07820" y="1842664"/>
            <a:ext cx="3090530" cy="1482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9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53</a:t>
            </a:r>
          </a:p>
        </p:txBody>
      </p:sp>
      <p:sp>
        <p:nvSpPr>
          <p:cNvPr id="5" name="Rectangle 4"/>
          <p:cNvSpPr/>
          <p:nvPr/>
        </p:nvSpPr>
        <p:spPr>
          <a:xfrm>
            <a:off x="2558436" y="1586351"/>
            <a:ext cx="867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MM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645844" y="3934697"/>
            <a:ext cx="3117278" cy="311727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atin typeface="Arial" pitchFamily="34" charset="0"/>
                <a:cs typeface="Arial" pitchFamily="34" charset="0"/>
              </a:rPr>
              <a:t>55%</a:t>
            </a:r>
          </a:p>
          <a:p>
            <a:pPr algn="ctr"/>
            <a:r>
              <a:rPr lang="en-US" sz="2000" dirty="0" smtClean="0">
                <a:latin typeface="Arial" pitchFamily="34" charset="0"/>
                <a:cs typeface="Arial" pitchFamily="34" charset="0"/>
              </a:rPr>
              <a:t>Of Hispanics live in 3 states: CA, TX, &amp; FL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228878" y="1296839"/>
            <a:ext cx="3117278" cy="3117278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atin typeface="Arial" pitchFamily="34" charset="0"/>
                <a:cs typeface="Arial" pitchFamily="34" charset="0"/>
              </a:rPr>
              <a:t>27</a:t>
            </a:r>
          </a:p>
          <a:p>
            <a:pPr algn="ctr"/>
            <a:r>
              <a:rPr lang="en-US" sz="2000" dirty="0" smtClean="0">
                <a:latin typeface="Arial" pitchFamily="34" charset="0"/>
                <a:cs typeface="Arial" pitchFamily="34" charset="0"/>
              </a:rPr>
              <a:t>Median Hispanic age (non-Hispanic: 40)</a:t>
            </a:r>
          </a:p>
        </p:txBody>
      </p:sp>
      <p:sp>
        <p:nvSpPr>
          <p:cNvPr id="10" name="Oval 9"/>
          <p:cNvSpPr/>
          <p:nvPr/>
        </p:nvSpPr>
        <p:spPr>
          <a:xfrm>
            <a:off x="52868" y="3609102"/>
            <a:ext cx="3117278" cy="311727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53%</a:t>
            </a:r>
            <a:endParaRPr lang="en-US" sz="660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Of </a:t>
            </a:r>
            <a:r>
              <a:rPr lang="en-US" sz="20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Hispanic households have children (non-Hispanic: 30%)</a:t>
            </a:r>
            <a:endParaRPr lang="en-US" sz="200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77971" y="1212262"/>
            <a:ext cx="3117278" cy="311727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7</a:t>
            </a:r>
            <a:r>
              <a:rPr lang="en-US" sz="66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4%</a:t>
            </a:r>
            <a:endParaRPr lang="en-US" sz="660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Of Hispanics </a:t>
            </a:r>
            <a:endParaRPr lang="en-US" sz="2000" dirty="0" smtClean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0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(age 5+) speak Spanish at home</a:t>
            </a:r>
            <a:endParaRPr lang="en-US" sz="540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467232" y="4017813"/>
            <a:ext cx="3117278" cy="311727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22%</a:t>
            </a:r>
          </a:p>
          <a:p>
            <a:pPr algn="ctr"/>
            <a:r>
              <a:rPr lang="en-US" sz="20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Of high school students are Hispanic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9653" y="6555377"/>
            <a:ext cx="4689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Source: American Community Survey (2012)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605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1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514&quot;/&gt;&lt;/object&gt;&lt;object type=&quot;3&quot; unique_id=&quot;10004&quot;&gt;&lt;property id=&quot;20148&quot; value=&quot;5&quot;/&gt;&lt;property id=&quot;20300&quot; value=&quot;Slide 2 - &amp;quot;Demystifying the Hispanic Healthcare Opportunity&amp;quot;&quot;/&gt;&lt;property id=&quot;20307&quot; value=&quot;614&quot;/&gt;&lt;/object&gt;&lt;object type=&quot;3&quot; unique_id=&quot;10005&quot;&gt;&lt;property id=&quot;20148&quot; value=&quot;5&quot;/&gt;&lt;property id=&quot;20300&quot; value=&quot;Slide 3 - &amp;quot;We Looked at Everything We Could Get Our Hands on&amp;quot;&quot;/&gt;&lt;property id=&quot;20307&quot; value=&quot;578&quot;/&gt;&lt;/object&gt;&lt;object type=&quot;3&quot; unique_id=&quot;10006&quot;&gt;&lt;property id=&quot;20148&quot; value=&quot;5&quot;/&gt;&lt;property id=&quot;20300&quot; value=&quot;Slide 4 - &amp;quot;Look Forward to More Content on Our Digital Platform&amp;quot;&quot;/&gt;&lt;property id=&quot;20307&quot; value=&quot;576&quot;/&gt;&lt;/object&gt;&lt;object type=&quot;3&quot; unique_id=&quot;10007&quot;&gt;&lt;property id=&quot;20148&quot; value=&quot;5&quot;/&gt;&lt;property id=&quot;20300&quot; value=&quot;Slide 5&quot;/&gt;&lt;property id=&quot;20307&quot; value=&quot;648&quot;/&gt;&lt;/object&gt;&lt;object type=&quot;3&quot; unique_id=&quot;10008&quot;&gt;&lt;property id=&quot;20148&quot; value=&quot;5&quot;/&gt;&lt;property id=&quot;20300&quot; value=&quot;Slide 6 - &amp;quot;Hispanics Comprise an Outsize Portion of the Uninsured Population in the U.S.&amp;quot;&quot;/&gt;&lt;property id=&quot;20307&quot; value=&quot;640&quot;/&gt;&lt;/object&gt;&lt;object type=&quot;3&quot; unique_id=&quot;10009&quot;&gt;&lt;property id=&quot;20148&quot; value=&quot;5&quot;/&gt;&lt;property id=&quot;20300&quot; value=&quot;Slide 7 - &amp;quot;Back of the Napkin Math: Undocumented Hispanics Make Up ~6MM of the Hispanic Uninsured Total&amp;quot;&quot;/&gt;&lt;property id=&quot;20307&quot; value=&quot;591&quot;/&gt;&lt;/object&gt;&lt;object type=&quot;3&quot; unique_id=&quot;10010&quot;&gt;&lt;property id=&quot;20148&quot; value=&quot;5&quot;/&gt;&lt;property id=&quot;20300&quot; value=&quot;Slide 8 - &amp;quot;Hispanics Comprise a Large Portion of the Uninsured Population… Even Without Including Undocumented Persons&amp;quot;&quot;/&gt;&lt;property id=&quot;20307&quot; value=&quot;641&quot;/&gt;&lt;/object&gt;&lt;object type=&quot;3&quot; unique_id=&quot;10011&quot;&gt;&lt;property id=&quot;20148&quot; value=&quot;5&quot;/&gt;&lt;property id=&quot;20300&quot; value=&quot;Slide 9 - &amp;quot;Recent Press is Skeptical on Latinos &amp;amp; the Affordable Care Act&amp;quot;&quot;/&gt;&lt;property id=&quot;20307&quot; value=&quot;523&quot;/&gt;&lt;/object&gt;&lt;object type=&quot;3&quot; unique_id=&quot;10012&quot;&gt;&lt;property id=&quot;20148&quot; value=&quot;5&quot;/&gt;&lt;property id=&quot;20300&quot; value=&quot;Slide 10 - &amp;quot;Hispanic Enrollment Lags in California Even in the Best Case Situation &amp;quot;&quot;/&gt;&lt;property id=&quot;20307&quot; value=&quot;583&quot;/&gt;&lt;/object&gt;&lt;object type=&quot;3&quot; unique_id=&quot;10013&quot;&gt;&lt;property id=&quot;20148&quot; value=&quot;5&quot;/&gt;&lt;property id=&quot;20300&quot; value=&quot;Slide 11 - &amp;quot;Why Is Hispanic ACA Enrollment Lagging?&amp;quot;&quot;/&gt;&lt;property id=&quot;20307&quot; value=&quot;522&quot;/&gt;&lt;/object&gt;&lt;object type=&quot;3&quot; unique_id=&quot;10014&quot;&gt;&lt;property id=&quot;20148&quot; value=&quot;5&quot;/&gt;&lt;property id=&quot;20300&quot; value=&quot;Slide 12&quot;/&gt;&lt;property id=&quot;20307&quot; value=&quot;646&quot;/&gt;&lt;/object&gt;&lt;object type=&quot;3&quot; unique_id=&quot;10015&quot;&gt;&lt;property id=&quot;20148&quot; value=&quot;5&quot;/&gt;&lt;property id=&quot;20300&quot; value=&quot;Slide 13 - &amp;quot;Keep in Mind that the Hispanic Population is Relatively Younger&amp;quot;&quot;/&gt;&lt;property id=&quot;20307&quot; value=&quot;627&quot;/&gt;&lt;/object&gt;&lt;object type=&quot;3&quot; unique_id=&quot;10016&quot;&gt;&lt;property id=&quot;20148&quot; value=&quot;5&quot;/&gt;&lt;property id=&quot;20300&quot; value=&quot;Slide 14 - &amp;quot;Age Adjusted, Hispanics’ Diagnosis Rates are Similar to Non-Hispanics (with Key Differences)&amp;quot;&quot;/&gt;&lt;property id=&quot;20307&quot; value=&quot;529&quot;/&gt;&lt;/object&gt;&lt;object type=&quot;3&quot; unique_id=&quot;10017&quot;&gt;&lt;property id=&quot;20148&quot; value=&quot;5&quot;/&gt;&lt;property id=&quot;20300&quot; value=&quot;Slide 15 - &amp;quot;However, Healthcare Utilization Drives Part of this Difference&amp;quot;&quot;/&gt;&lt;property id=&quot;20307&quot; value=&quot;630&quot;/&gt;&lt;/object&gt;&lt;object type=&quot;3&quot; unique_id=&quot;10018&quot;&gt;&lt;property id=&quot;20148&quot; value=&quot;5&quot;/&gt;&lt;property id=&quot;20300&quot; value=&quot;Slide 16 - &amp;quot;Hispanics Have Generally Worse Bio-Marker Scores&amp;quot;&quot;/&gt;&lt;property id=&quot;20307&quot; value=&quot;532&quot;/&gt;&lt;/object&gt;&lt;object type=&quot;3&quot; unique_id=&quot;10019&quot;&gt;&lt;property id=&quot;20148&quot; value=&quot;5&quot;/&gt;&lt;property id=&quot;20300&quot; value=&quot;Slide 17&quot;/&gt;&lt;property id=&quot;20307&quot; value=&quot;628&quot;/&gt;&lt;/object&gt;&lt;object type=&quot;3&quot; unique_id=&quot;10020&quot;&gt;&lt;property id=&quot;20148&quot; value=&quot;5&quot;/&gt;&lt;property id=&quot;20300&quot; value=&quot;Slide 18 - &amp;quot;Allostatic Score Can Be Thought of As an “Unhealthiness Score”&amp;quot;&quot;/&gt;&lt;property id=&quot;20307&quot; value=&quot;629&quot;/&gt;&lt;/object&gt;&lt;object type=&quot;3&quot; unique_id=&quot;10021&quot;&gt;&lt;property id=&quot;20148&quot; value=&quot;5&quot;/&gt;&lt;property id=&quot;20300&quot; value=&quot;Slide 19 - &amp;quot;Hispanics Are Less Healthy than Their Non-Hispanic Counterparts&amp;quot;&quot;/&gt;&lt;property id=&quot;20307&quot; value=&quot;584&quot;/&gt;&lt;/object&gt;&lt;object type=&quot;3&quot; unique_id=&quot;10022&quot;&gt;&lt;property id=&quot;20148&quot; value=&quot;5&quot;/&gt;&lt;property id=&quot;20300&quot; value=&quot;Slide 20 - &amp;quot;However, Hispanics Have Lower Mortality Rates  “The Hispanic Paradox”&amp;quot;&quot;/&gt;&lt;property id=&quot;20307&quot; value=&quot;586&quot;/&gt;&lt;/object&gt;&lt;object type=&quot;3&quot; unique_id=&quot;10023&quot;&gt;&lt;property id=&quot;20148&quot; value=&quot;5&quot;/&gt;&lt;property id=&quot;20300&quot; value=&quot;Slide 21 - &amp;quot;The Controversial Hispanic Paradox&amp;quot;&quot;/&gt;&lt;property id=&quot;20307&quot; value=&quot;585&quot;/&gt;&lt;/object&gt;&lt;object type=&quot;3&quot; unique_id=&quot;10024&quot;&gt;&lt;property id=&quot;20148&quot; value=&quot;5&quot;/&gt;&lt;property id=&quot;20300&quot; value=&quot;Slide 22 - &amp;quot;Extending the Paradox: Foreign-Born Hispanics are Healthier Even After Controlling for Socio-Economic Factors&amp;quot;&quot;/&gt;&lt;property id=&quot;20307&quot; value=&quot;589&quot;/&gt;&lt;/object&gt;&lt;object type=&quot;3&quot; unique_id=&quot;10025&quot;&gt;&lt;property id=&quot;20148&quot; value=&quot;5&quot;/&gt;&lt;property id=&quot;20300&quot; value=&quot;Slide 23 - &amp;quot;What Drives this Hispanic Health Disparity?&amp;quot;&quot;/&gt;&lt;property id=&quot;20307&quot; value=&quot;636&quot;/&gt;&lt;/object&gt;&lt;object type=&quot;3&quot; unique_id=&quot;10026&quot;&gt;&lt;property id=&quot;20148&quot; value=&quot;5&quot;/&gt;&lt;property id=&quot;20300&quot; value=&quot;Slide 24&quot;/&gt;&lt;property id=&quot;20307&quot; value=&quot;650&quot;/&gt;&lt;/object&gt;&lt;object type=&quot;3&quot; unique_id=&quot;10027&quot;&gt;&lt;property id=&quot;20148&quot; value=&quot;5&quot;/&gt;&lt;property id=&quot;20300&quot; value=&quot;Slide 25 - &amp;quot;How Do Hispanics Conceptualize Health?&amp;quot;&quot;/&gt;&lt;property id=&quot;20307&quot; value=&quot;540&quot;/&gt;&lt;/object&gt;&lt;object type=&quot;3&quot; unique_id=&quot;10028&quot;&gt;&lt;property id=&quot;20148&quot; value=&quot;5&quot;/&gt;&lt;property id=&quot;20300&quot; value=&quot;Slide 26 - &amp;quot;Acculturation Underlies Perceptions of Health&amp;quot;&quot;/&gt;&lt;property id=&quot;20307&quot; value=&quot;632&quot;/&gt;&lt;/object&gt;&lt;object type=&quot;3&quot; unique_id=&quot;10029&quot;&gt;&lt;property id=&quot;20148&quot; value=&quot;5&quot;/&gt;&lt;property id=&quot;20300&quot; value=&quot;Slide 27 - &amp;quot;Understanding the Hispanic Conception of Health&amp;quot;&quot;/&gt;&lt;property id=&quot;20307&quot; value=&quot;539&quot;/&gt;&lt;/object&gt;&lt;object type=&quot;3&quot; unique_id=&quot;10030&quot;&gt;&lt;property id=&quot;20148&quot; value=&quot;5&quot;/&gt;&lt;property id=&quot;20300&quot; value=&quot;Slide 28 - &amp;quot;The Lasting Importance of Traditional Medicine for Latin Americans in the U.S.&amp;quot;&quot;/&gt;&lt;property id=&quot;20307&quot; value=&quot;542&quot;/&gt;&lt;/object&gt;&lt;object type=&quot;3&quot; unique_id=&quot;10031&quot;&gt;&lt;property id=&quot;20148&quot; value=&quot;5&quot;/&gt;&lt;property id=&quot;20300&quot; value=&quot;Slide 29 - &amp;quot;Less Acculturated Hispanics Are More Likely to Immediately Seek Professional Medical Attention&amp;quot;&quot;/&gt;&lt;property id=&quot;20307&quot; value=&quot;543&quot;/&gt;&lt;/object&gt;&lt;object type=&quot;3&quot; unique_id=&quot;10032&quot;&gt;&lt;property id=&quot;20148&quot; value=&quot;5&quot;/&gt;&lt;property id=&quot;20300&quot; value=&quot;Slide 30 - &amp;quot;Implications (1): Hispanic Attitudes Towards Health&amp;quot;&quot;/&gt;&lt;property id=&quot;20307&quot; value=&quot;643&quot;/&gt;&lt;/object&gt;&lt;object type=&quot;3&quot; unique_id=&quot;10033&quot;&gt;&lt;property id=&quot;20148&quot; value=&quot;5&quot;/&gt;&lt;property id=&quot;20300&quot; value=&quot;Slide 31 - &amp;quot;Implications (2): Hispanic Attitudes Towards Healthcare Providers&amp;quot;&quot;/&gt;&lt;property id=&quot;20307&quot; value=&quot;644&quot;/&gt;&lt;/object&gt;&lt;object type=&quot;3&quot; unique_id=&quot;10034&quot;&gt;&lt;property id=&quot;20148&quot; value=&quot;5&quot;/&gt;&lt;property id=&quot;20300&quot; value=&quot;Slide 32&quot;/&gt;&lt;property id=&quot;20307&quot; value=&quot;651&quot;/&gt;&lt;/object&gt;&lt;object type=&quot;3&quot; unique_id=&quot;10035&quot;&gt;&lt;property id=&quot;20148&quot; value=&quot;5&quot;/&gt;&lt;property id=&quot;20300&quot; value=&quot;Slide 33 - &amp;quot;Hispanics Are More Likely to Be Uninsured&amp;quot;&quot;/&gt;&lt;property id=&quot;20307&quot; value=&quot;546&quot;/&gt;&lt;/object&gt;&lt;object type=&quot;3&quot; unique_id=&quot;10036&quot;&gt;&lt;property id=&quot;20148&quot; value=&quot;5&quot;/&gt;&lt;property id=&quot;20300&quot; value=&quot;Slide 34 - &amp;quot;Who Are These Uninsured Individuals?&amp;quot;&quot;/&gt;&lt;property id=&quot;20307&quot; value=&quot;639&quot;/&gt;&lt;/object&gt;&lt;object type=&quot;3&quot; unique_id=&quot;10037&quot;&gt;&lt;property id=&quot;20148&quot; value=&quot;5&quot;/&gt;&lt;property id=&quot;20300&quot; value=&quot;Slide 35 - &amp;quot;What Types of Health Insurance Do Hispanics Have?&amp;quot;&quot;/&gt;&lt;property id=&quot;20307&quot; value=&quot;552&quot;/&gt;&lt;/object&gt;&lt;object type=&quot;3&quot; unique_id=&quot;10038&quot;&gt;&lt;property id=&quot;20148&quot; value=&quot;5&quot;/&gt;&lt;property id=&quot;20300&quot; value=&quot;Slide 36 - &amp;quot;Hispanics Are Less Likely to Work in Jobs with Employee Sponsored Insurance (ESI)&amp;quot;&quot;/&gt;&lt;property id=&quot;20307&quot; value=&quot;553&quot;/&gt;&lt;/object&gt;&lt;object type=&quot;3&quot; unique_id=&quot;10039&quot;&gt;&lt;property id=&quot;20148&quot; value=&quot;5&quot;/&gt;&lt;property id=&quot;20300&quot; value=&quot;Slide 37 - &amp;quot;Cost and Insurance Are the Two Highest Barriers…&amp;quot;&quot;/&gt;&lt;property id=&quot;20307&quot; value=&quot;621&quot;/&gt;&lt;/object&gt;&lt;object type=&quot;3&quot; unique_id=&quot;10040&quot;&gt;&lt;property id=&quot;20148&quot; value=&quot;5&quot;/&gt;&lt;property id=&quot;20300&quot; value=&quot;Slide 38 - &amp;quot;Most Hispanics Are Comfortable with Their Doctors&amp;quot;&quot;/&gt;&lt;property id=&quot;20307&quot; value=&quot;563&quot;/&gt;&lt;/object&gt;&lt;object type=&quot;3&quot; unique_id=&quot;10041&quot;&gt;&lt;property id=&quot;20148&quot; value=&quot;5&quot;/&gt;&lt;property id=&quot;20300&quot; value=&quot;Slide 39 - &amp;quot;Multicultural Groups Gravitate to Doctors With Similar Backgrounds&amp;quot;&quot;/&gt;&lt;property id=&quot;20307&quot; value=&quot;567&quot;/&gt;&lt;/object&gt;&lt;object type=&quot;3&quot; unique_id=&quot;10042&quot;&gt;&lt;property id=&quot;20148&quot; value=&quot;5&quot;/&gt;&lt;property id=&quot;20300&quot; value=&quot;Slide 40 - &amp;quot;Culturally-Sensitive Care Matters for Less Acculturated Hispanics &amp;quot;&quot;/&gt;&lt;property id=&quot;20307&quot; value=&quot;568&quot;/&gt;&lt;/object&gt;&lt;object type=&quot;3&quot; unique_id=&quot;10043&quot;&gt;&lt;property id=&quot;20148&quot; value=&quot;5&quot;/&gt;&lt;property id=&quot;20300&quot; value=&quot;Slide 41 - &amp;quot;~40% of Foreign-Born Hispanics Would Seek Care At Least Partially Outside the U.S.&amp;quot;&quot;/&gt;&lt;property id=&quot;20307&quot; value=&quot;570&quot;/&gt;&lt;/object&gt;&lt;object type=&quot;3&quot; unique_id=&quot;10044&quot;&gt;&lt;property id=&quot;20148&quot; value=&quot;5&quot;/&gt;&lt;property id=&quot;20300&quot; value=&quot;Slide 42 - &amp;quot;The Reasons Behind the Preference Highlight the Importance of Culturally-Sensitive Care&amp;quot;&quot;/&gt;&lt;property id=&quot;20307&quot; value=&quot;655&quot;/&gt;&lt;/object&gt;&lt;object type=&quot;3&quot; unique_id=&quot;10045&quot;&gt;&lt;property id=&quot;20148&quot; value=&quot;5&quot;/&gt;&lt;property id=&quot;20300&quot; value=&quot;Slide 43 - &amp;quot;The Impact of Barriers and Culture on Healthcare&amp;quot;&quot;/&gt;&lt;property id=&quot;20307&quot; value=&quot;575&quot;/&gt;&lt;/object&gt;&lt;object type=&quot;3&quot; unique_id=&quot;10046&quot;&gt;&lt;property id=&quot;20148&quot; value=&quot;5&quot;/&gt;&lt;property id=&quot;20300&quot; value=&quot;Slide 44 - &amp;quot;Top Takeaways&amp;quot;&quot;/&gt;&lt;property id=&quot;20307&quot; value=&quot;633&quot;/&gt;&lt;/object&gt;&lt;object type=&quot;3&quot; unique_id=&quot;10047&quot;&gt;&lt;property id=&quot;20148&quot; value=&quot;5&quot;/&gt;&lt;property id=&quot;20300&quot; value=&quot;Slide 45 - &amp;quot;What Latinum Can Help With&amp;quot;&quot;/&gt;&lt;property id=&quot;20307&quot; value=&quot;656&quot;/&gt;&lt;/object&gt;&lt;/object&gt;&lt;object type=&quot;8&quot; unique_id=&quot;10094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2_Latinum Theme">
  <a:themeElements>
    <a:clrScheme name="New Latinum">
      <a:dk1>
        <a:srgbClr val="000000"/>
      </a:dk1>
      <a:lt1>
        <a:srgbClr val="FFFFFF"/>
      </a:lt1>
      <a:dk2>
        <a:srgbClr val="999999"/>
      </a:dk2>
      <a:lt2>
        <a:srgbClr val="EAEAEE"/>
      </a:lt2>
      <a:accent1>
        <a:srgbClr val="0063BE"/>
      </a:accent1>
      <a:accent2>
        <a:srgbClr val="FF6F20"/>
      </a:accent2>
      <a:accent3>
        <a:srgbClr val="66BC29"/>
      </a:accent3>
      <a:accent4>
        <a:srgbClr val="55C5E9"/>
      </a:accent4>
      <a:accent5>
        <a:srgbClr val="AFA79F"/>
      </a:accent5>
      <a:accent6>
        <a:srgbClr val="474747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tx1"/>
          </a:solidFill>
        </a:ln>
      </a:spPr>
      <a:bodyPr rtlCol="0" anchor="ctr"/>
      <a:lstStyle>
        <a:defPPr algn="ctr">
          <a:defRPr dirty="0" err="1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Latinum Research Template</Template>
  <TotalTime>54398</TotalTime>
  <Words>1941</Words>
  <Application>Microsoft Office PowerPoint</Application>
  <PresentationFormat>On-screen Show (4:3)</PresentationFormat>
  <Paragraphs>582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2_Latinum Theme</vt:lpstr>
      <vt:lpstr>PowerPoint Presentation</vt:lpstr>
      <vt:lpstr>Understanding Hispanic Consumers on Three Levels</vt:lpstr>
      <vt:lpstr>Two Growth Imperatives  </vt:lpstr>
      <vt:lpstr>PowerPoint Presentation</vt:lpstr>
      <vt:lpstr>The U.S. Hispanic Population Has Exploded Over the Last 60 Years</vt:lpstr>
      <vt:lpstr>There are Currently 116MM Multicultural Consumers in the U.S.</vt:lpstr>
      <vt:lpstr>Hispanics Added Substantially More People Than Other Multicultural Segments from 2006 to 2012</vt:lpstr>
      <vt:lpstr>…In Fact Hispanics Drove 59% of U.S. Population Growth from 2006 to 2012</vt:lpstr>
      <vt:lpstr>Who Are the 53 Million Hispanics?</vt:lpstr>
      <vt:lpstr>Mexicans and Puerto Ricans Account for ~75% of U.S. Hispanics… But It’s Still a Diverse Group</vt:lpstr>
      <vt:lpstr>The Hispanic Population is Concentrated in Five Areas Throughout the U.S.</vt:lpstr>
      <vt:lpstr>Hispanic Population Growth Fueled by Native-Born Citizens</vt:lpstr>
      <vt:lpstr>Age Is One of the Most Important Attributes to Understand for Hispanic Consumers</vt:lpstr>
      <vt:lpstr>The Hispanic Population Will Continue to Grow Rapidly</vt:lpstr>
      <vt:lpstr>Multicultural Segments Will Power Future Population Growth</vt:lpstr>
      <vt:lpstr>PowerPoint Presentation</vt:lpstr>
      <vt:lpstr>Two Sides of the Economic Opportunity</vt:lpstr>
      <vt:lpstr>Hispanic Household Incomes Today are Generally Lower than non-Hispanics’</vt:lpstr>
      <vt:lpstr>Hispanics Have the Greatest Purchasing Power of Multicultural Segments Despite Lower HH Income Levels</vt:lpstr>
      <vt:lpstr>U.S. Hispanics as a Group Have Similar Purchasing Power to the GDP of Mexico</vt:lpstr>
      <vt:lpstr>What Effect Will Closing the Income Gap Have on Aggregate Purchasing Power?</vt:lpstr>
      <vt:lpstr>On The Spend Side, Hispanics Have Seen Rapid Total Expenditures Growth</vt:lpstr>
      <vt:lpstr>Hispanics Drove 38% of Real Total Expenditures Growth in the Past Decade</vt:lpstr>
      <vt:lpstr>Hispanics Were Responsible for $224B of “Real Additive Growth” Across Industries </vt:lpstr>
      <vt:lpstr>This Is Not Just Theory—Companies Find Growth with Hispanic Consumers</vt:lpstr>
      <vt:lpstr>Will “The Big Shift” Continue?</vt:lpstr>
      <vt:lpstr>Multicultural Could Represent ~33%—or $2.9 Trillion—of Total Expenditures by 2027</vt:lpstr>
      <vt:lpstr>Hispanics Will Drive Substantial Growth Across All Potential Future Scenarios</vt:lpstr>
      <vt:lpstr>In 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</dc:creator>
  <cp:lastModifiedBy>Carolina</cp:lastModifiedBy>
  <cp:revision>1423</cp:revision>
  <cp:lastPrinted>2011-10-14T21:59:22Z</cp:lastPrinted>
  <dcterms:created xsi:type="dcterms:W3CDTF">2010-12-15T21:58:26Z</dcterms:created>
  <dcterms:modified xsi:type="dcterms:W3CDTF">2014-09-09T19:48:47Z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TC011368021033</vt:lpwstr>
  </property>
</Properties>
</file>